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Kattintson ide az alcím mintájának szerkesztéséhez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9717F-F590-4E45-A762-CB1B3D956324}" type="datetimeFigureOut">
              <a:rPr lang="hu-HU" smtClean="0"/>
              <a:t>2023. 10. 17.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A217F-F536-446F-8296-E4F547B365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67431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9717F-F590-4E45-A762-CB1B3D956324}" type="datetimeFigureOut">
              <a:rPr lang="hu-HU" smtClean="0"/>
              <a:t>2023. 10. 17.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A217F-F536-446F-8296-E4F547B365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06071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9717F-F590-4E45-A762-CB1B3D956324}" type="datetimeFigureOut">
              <a:rPr lang="hu-HU" smtClean="0"/>
              <a:t>2023. 10. 17.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A217F-F536-446F-8296-E4F547B365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80722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9717F-F590-4E45-A762-CB1B3D956324}" type="datetimeFigureOut">
              <a:rPr lang="hu-HU" smtClean="0"/>
              <a:t>2023. 10. 17.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A217F-F536-446F-8296-E4F547B365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97802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9717F-F590-4E45-A762-CB1B3D956324}" type="datetimeFigureOut">
              <a:rPr lang="hu-HU" smtClean="0"/>
              <a:t>2023. 10. 17.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A217F-F536-446F-8296-E4F547B365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2445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9717F-F590-4E45-A762-CB1B3D956324}" type="datetimeFigureOut">
              <a:rPr lang="hu-HU" smtClean="0"/>
              <a:t>2023. 10. 17.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A217F-F536-446F-8296-E4F547B365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696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9717F-F590-4E45-A762-CB1B3D956324}" type="datetimeFigureOut">
              <a:rPr lang="hu-HU" smtClean="0"/>
              <a:t>2023. 10. 17.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A217F-F536-446F-8296-E4F547B365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82306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9717F-F590-4E45-A762-CB1B3D956324}" type="datetimeFigureOut">
              <a:rPr lang="hu-HU" smtClean="0"/>
              <a:t>2023. 10. 17.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A217F-F536-446F-8296-E4F547B365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6265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9717F-F590-4E45-A762-CB1B3D956324}" type="datetimeFigureOut">
              <a:rPr lang="hu-HU" smtClean="0"/>
              <a:t>2023. 10. 17.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A217F-F536-446F-8296-E4F547B365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14629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9717F-F590-4E45-A762-CB1B3D956324}" type="datetimeFigureOut">
              <a:rPr lang="hu-HU" smtClean="0"/>
              <a:t>2023. 10. 17.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A217F-F536-446F-8296-E4F547B365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31681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9717F-F590-4E45-A762-CB1B3D956324}" type="datetimeFigureOut">
              <a:rPr lang="hu-HU" smtClean="0"/>
              <a:t>2023. 10. 17.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A217F-F536-446F-8296-E4F547B365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31362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9717F-F590-4E45-A762-CB1B3D956324}" type="datetimeFigureOut">
              <a:rPr lang="hu-HU" smtClean="0"/>
              <a:t>2023. 10. 17.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A217F-F536-446F-8296-E4F547B3655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0878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971040" y="0"/>
            <a:ext cx="8859520" cy="5019040"/>
          </a:xfrm>
        </p:spPr>
        <p:txBody>
          <a:bodyPr>
            <a:normAutofit fontScale="90000"/>
          </a:bodyPr>
          <a:lstStyle/>
          <a:p>
            <a:r>
              <a:rPr lang="hu-HU" sz="3200" b="1" dirty="0" smtClean="0"/>
              <a:t/>
            </a:r>
            <a:br>
              <a:rPr lang="hu-HU" sz="3200" b="1" dirty="0" smtClean="0"/>
            </a:br>
            <a:r>
              <a:rPr lang="hu-HU" sz="3200" b="1" dirty="0" smtClean="0"/>
              <a:t/>
            </a:r>
            <a:br>
              <a:rPr lang="hu-HU" sz="3200" b="1" dirty="0" smtClean="0"/>
            </a:br>
            <a:r>
              <a:rPr lang="hu-HU" sz="3200" b="1" dirty="0"/>
              <a:t/>
            </a:r>
            <a:br>
              <a:rPr lang="hu-HU" sz="3200" b="1" dirty="0"/>
            </a:br>
            <a:r>
              <a:rPr lang="hu-HU" sz="3200" b="1" dirty="0"/>
              <a:t/>
            </a:r>
            <a:br>
              <a:rPr lang="hu-HU" sz="3200" b="1" dirty="0"/>
            </a:br>
            <a:r>
              <a:rPr lang="hu-HU" sz="3600" b="1" dirty="0" smtClean="0"/>
              <a:t>A </a:t>
            </a:r>
            <a:r>
              <a:rPr lang="hu-HU" sz="3600" b="1" dirty="0" smtClean="0"/>
              <a:t>STRATÉGIA-ALKOTÁS </a:t>
            </a:r>
            <a:r>
              <a:rPr lang="hu-HU" sz="3600" b="1" dirty="0" smtClean="0"/>
              <a:t>MAGATARTÁS-ORIENTÁLT MEGKÖZELÍTÉSE</a:t>
            </a:r>
            <a:br>
              <a:rPr lang="hu-HU" sz="3600" b="1" dirty="0" smtClean="0"/>
            </a:br>
            <a:r>
              <a:rPr lang="hu-HU" sz="3600" b="1" dirty="0" smtClean="0"/>
              <a:t/>
            </a:r>
            <a:br>
              <a:rPr lang="hu-HU" sz="3600" b="1" dirty="0" smtClean="0"/>
            </a:br>
            <a:r>
              <a:rPr lang="hu-HU" sz="3600" b="1" dirty="0"/>
              <a:t/>
            </a:r>
            <a:br>
              <a:rPr lang="hu-HU" sz="3600" b="1" dirty="0"/>
            </a:br>
            <a:r>
              <a:rPr lang="hu-HU" sz="3200" b="1" dirty="0" smtClean="0"/>
              <a:t>Balaton Károly</a:t>
            </a:r>
            <a:br>
              <a:rPr lang="hu-HU" sz="3200" b="1" dirty="0" smtClean="0"/>
            </a:br>
            <a:r>
              <a:rPr lang="hu-HU" sz="3200" b="1" dirty="0" smtClean="0"/>
              <a:t>professor emeritus</a:t>
            </a:r>
            <a:br>
              <a:rPr lang="hu-HU" sz="3200" b="1" dirty="0" smtClean="0"/>
            </a:br>
            <a:r>
              <a:rPr lang="hu-HU" sz="3200" b="1" dirty="0" smtClean="0"/>
              <a:t/>
            </a:r>
            <a:br>
              <a:rPr lang="hu-HU" sz="3200" b="1" dirty="0" smtClean="0"/>
            </a:br>
            <a:r>
              <a:rPr lang="hu-HU" sz="3200" b="1" dirty="0"/>
              <a:t/>
            </a:r>
            <a:br>
              <a:rPr lang="hu-HU" sz="3200" b="1" dirty="0"/>
            </a:br>
            <a:r>
              <a:rPr lang="hu-HU" sz="3200" b="1" dirty="0" smtClean="0"/>
              <a:t/>
            </a:r>
            <a:br>
              <a:rPr lang="hu-HU" sz="3200" b="1" dirty="0" smtClean="0"/>
            </a:br>
            <a:endParaRPr lang="hu-HU" sz="3200" b="1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840480"/>
            <a:ext cx="9306560" cy="2092960"/>
          </a:xfrm>
        </p:spPr>
        <p:txBody>
          <a:bodyPr>
            <a:normAutofit/>
          </a:bodyPr>
          <a:lstStyle/>
          <a:p>
            <a:r>
              <a:rPr lang="hu-HU" sz="2800" dirty="0" smtClean="0"/>
              <a:t>Vezetéstudományi Intézet</a:t>
            </a:r>
            <a:endParaRPr lang="hu-HU" sz="2800" dirty="0" smtClean="0"/>
          </a:p>
          <a:p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129900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3200" b="1" dirty="0" smtClean="0"/>
              <a:t>A STRATÉGIAI MENEDZSMENT FEJLŐDÉSÉNEK MÉRFÖLDKÖVEI</a:t>
            </a:r>
            <a:endParaRPr lang="hu-HU" sz="32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80160" y="1690689"/>
            <a:ext cx="10073640" cy="4486274"/>
          </a:xfrm>
        </p:spPr>
        <p:txBody>
          <a:bodyPr>
            <a:normAutofit/>
          </a:bodyPr>
          <a:lstStyle/>
          <a:p>
            <a:r>
              <a:rPr lang="hu-HU" dirty="0" smtClean="0"/>
              <a:t>Hosszútávú tervezés – 50-es és 60-as évek</a:t>
            </a:r>
          </a:p>
          <a:p>
            <a:r>
              <a:rPr lang="hu-HU" dirty="0" smtClean="0"/>
              <a:t>Formális stratégiai tervezés – 70-es évek</a:t>
            </a:r>
          </a:p>
          <a:p>
            <a:r>
              <a:rPr lang="hu-HU" dirty="0" smtClean="0"/>
              <a:t>Stratégiai menedzsment – 1980-tól </a:t>
            </a:r>
            <a:r>
              <a:rPr lang="hu-HU" dirty="0" smtClean="0"/>
              <a:t>–</a:t>
            </a:r>
            <a:endParaRPr lang="hu-HU" dirty="0" smtClean="0"/>
          </a:p>
          <a:p>
            <a:r>
              <a:rPr lang="hu-HU" dirty="0" smtClean="0"/>
              <a:t>Az erőforrás- és képesség alapú stratégiák megjelenése –</a:t>
            </a:r>
          </a:p>
          <a:p>
            <a:pPr marL="0" indent="0">
              <a:buNone/>
            </a:pPr>
            <a:r>
              <a:rPr lang="hu-HU" dirty="0"/>
              <a:t> </a:t>
            </a:r>
            <a:r>
              <a:rPr lang="hu-HU" dirty="0" smtClean="0"/>
              <a:t>  - 90-es évektől</a:t>
            </a:r>
          </a:p>
          <a:p>
            <a:r>
              <a:rPr lang="hu-HU" dirty="0" smtClean="0"/>
              <a:t>Racionális stratégiai döntéshozataltól –  korlátozott racionalitás felé</a:t>
            </a:r>
          </a:p>
          <a:p>
            <a:pPr marL="0" indent="0">
              <a:buNone/>
            </a:pP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2956104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3200" b="1" dirty="0" smtClean="0"/>
              <a:t>MAGATARTÁSI ELEMEK MEGJELENÉSE A STRATÉGIA-ALKOTÁSBAN</a:t>
            </a:r>
            <a:endParaRPr lang="hu-HU" sz="32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Felsővezetői döntések szerepe </a:t>
            </a:r>
            <a:r>
              <a:rPr lang="hu-HU" dirty="0" err="1" smtClean="0"/>
              <a:t>vs</a:t>
            </a:r>
            <a:r>
              <a:rPr lang="hu-HU" dirty="0" smtClean="0"/>
              <a:t> munkavállalói döntések (</a:t>
            </a:r>
            <a:r>
              <a:rPr lang="hu-HU" dirty="0" err="1" smtClean="0"/>
              <a:t>Barnard</a:t>
            </a:r>
            <a:r>
              <a:rPr lang="hu-HU" dirty="0" smtClean="0"/>
              <a:t>)</a:t>
            </a:r>
          </a:p>
          <a:p>
            <a:r>
              <a:rPr lang="hu-HU" dirty="0" smtClean="0"/>
              <a:t>A döntéshozatalt befolyásoló tényezők: identitás, hatalom, érdeket és értékek, kétértelműség (</a:t>
            </a:r>
            <a:r>
              <a:rPr lang="hu-HU" dirty="0" err="1" smtClean="0"/>
              <a:t>ambiguity</a:t>
            </a:r>
            <a:r>
              <a:rPr lang="hu-HU" dirty="0" smtClean="0"/>
              <a:t>), jelentés alkotás (</a:t>
            </a:r>
            <a:r>
              <a:rPr lang="hu-HU" dirty="0" err="1" smtClean="0"/>
              <a:t>meaning</a:t>
            </a:r>
            <a:r>
              <a:rPr lang="hu-HU" dirty="0" smtClean="0"/>
              <a:t>)</a:t>
            </a:r>
          </a:p>
          <a:p>
            <a:r>
              <a:rPr lang="hu-HU" dirty="0" smtClean="0"/>
              <a:t>A stratégia-alkotás mint kognitív folyamat</a:t>
            </a:r>
          </a:p>
          <a:p>
            <a:r>
              <a:rPr lang="hu-HU" dirty="0" smtClean="0"/>
              <a:t>A stratégia-alkotás mint szervezeti tanulási folyamat (múltbeli tapasztalatokra épülő </a:t>
            </a:r>
            <a:r>
              <a:rPr lang="hu-HU" dirty="0" err="1" smtClean="0"/>
              <a:t>vs</a:t>
            </a:r>
            <a:r>
              <a:rPr lang="hu-HU" dirty="0" smtClean="0"/>
              <a:t> kísérletezéssel történő stratégiák)</a:t>
            </a:r>
          </a:p>
          <a:p>
            <a:r>
              <a:rPr lang="hu-HU" dirty="0" smtClean="0"/>
              <a:t>A stratégia-alkotás mint szervezeti kulturális folyamat</a:t>
            </a:r>
          </a:p>
          <a:p>
            <a:r>
              <a:rPr lang="hu-HU" dirty="0" smtClean="0"/>
              <a:t>A stratégia mint a környezeti alkalmazkodást szolgáló vezetési eszköz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21881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3200" b="1" dirty="0" smtClean="0"/>
              <a:t>KINEK A STRATÉGIÁJA A SZERVEZETI STRATÉGIA?</a:t>
            </a:r>
            <a:endParaRPr lang="hu-HU" sz="32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u-HU" dirty="0" err="1" smtClean="0"/>
              <a:t>Cyert</a:t>
            </a:r>
            <a:r>
              <a:rPr lang="hu-HU" dirty="0" smtClean="0"/>
              <a:t> és </a:t>
            </a:r>
            <a:r>
              <a:rPr lang="hu-HU" dirty="0" err="1" smtClean="0"/>
              <a:t>March</a:t>
            </a:r>
            <a:r>
              <a:rPr lang="hu-HU" dirty="0" smtClean="0"/>
              <a:t>: Az egyéni stratégiák egymásra hatása során alakul ki a </a:t>
            </a:r>
            <a:r>
              <a:rPr lang="hu-HU" dirty="0" smtClean="0"/>
              <a:t>vállalati stratégia</a:t>
            </a:r>
            <a:endParaRPr lang="hu-HU" dirty="0" smtClean="0"/>
          </a:p>
          <a:p>
            <a:r>
              <a:rPr lang="hu-HU" dirty="0" smtClean="0"/>
              <a:t>Formálisan </a:t>
            </a:r>
            <a:r>
              <a:rPr lang="hu-HU" dirty="0" smtClean="0"/>
              <a:t>a felsőszintű vezetés dönt a stratégiáról</a:t>
            </a:r>
          </a:p>
          <a:p>
            <a:r>
              <a:rPr lang="hu-HU" dirty="0" smtClean="0"/>
              <a:t>A döntési folyamatban résztvevő személyek információi, tapasztalatai, értékrendjük, érdekük befolyásolják a döntések tartalmát</a:t>
            </a:r>
          </a:p>
          <a:p>
            <a:r>
              <a:rPr lang="hu-HU" dirty="0" smtClean="0"/>
              <a:t>A vezetési stílus (autokratikus, </a:t>
            </a:r>
            <a:r>
              <a:rPr lang="hu-HU" dirty="0" err="1" smtClean="0"/>
              <a:t>participatív</a:t>
            </a:r>
            <a:r>
              <a:rPr lang="hu-HU" dirty="0" smtClean="0"/>
              <a:t>, </a:t>
            </a:r>
            <a:r>
              <a:rPr lang="hu-HU" dirty="0" err="1" smtClean="0"/>
              <a:t>laissez</a:t>
            </a:r>
            <a:r>
              <a:rPr lang="hu-HU" dirty="0" smtClean="0"/>
              <a:t> </a:t>
            </a:r>
            <a:r>
              <a:rPr lang="hu-HU" dirty="0" err="1" smtClean="0"/>
              <a:t>faire</a:t>
            </a:r>
            <a:r>
              <a:rPr lang="hu-HU" dirty="0" smtClean="0"/>
              <a:t>) </a:t>
            </a:r>
            <a:r>
              <a:rPr lang="hu-HU" dirty="0"/>
              <a:t>szerepe</a:t>
            </a:r>
            <a:endParaRPr lang="hu-HU" dirty="0" smtClean="0"/>
          </a:p>
          <a:p>
            <a:r>
              <a:rPr lang="hu-HU" dirty="0" smtClean="0"/>
              <a:t>Egyszemélyi, illetve testületi döntések</a:t>
            </a:r>
          </a:p>
          <a:p>
            <a:r>
              <a:rPr lang="hu-HU" dirty="0" smtClean="0"/>
              <a:t>A domináns koalíció mint meghatározó döntéshozó</a:t>
            </a:r>
          </a:p>
          <a:p>
            <a:r>
              <a:rPr lang="hu-HU" dirty="0" err="1" smtClean="0"/>
              <a:t>Stake-holderek</a:t>
            </a:r>
            <a:r>
              <a:rPr lang="hu-HU" dirty="0" smtClean="0"/>
              <a:t> szerepe</a:t>
            </a:r>
          </a:p>
          <a:p>
            <a:r>
              <a:rPr lang="hu-HU" dirty="0" smtClean="0"/>
              <a:t>A tulajdonos(ok) szerepe (lehet passzív, de aktív is)</a:t>
            </a:r>
          </a:p>
          <a:p>
            <a:r>
              <a:rPr lang="hu-HU" dirty="0" smtClean="0"/>
              <a:t>Szervezeten kívüli stratégiai döntések </a:t>
            </a:r>
            <a:r>
              <a:rPr lang="hu-HU" dirty="0" smtClean="0"/>
              <a:t>(pl</a:t>
            </a:r>
            <a:r>
              <a:rPr lang="hu-HU" dirty="0" smtClean="0"/>
              <a:t>. </a:t>
            </a:r>
            <a:r>
              <a:rPr lang="hu-HU" dirty="0" smtClean="0"/>
              <a:t>állami tulajdonban </a:t>
            </a:r>
            <a:r>
              <a:rPr lang="hu-HU" dirty="0" smtClean="0"/>
              <a:t>lévő szervezetek)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78221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3200" b="1" dirty="0" smtClean="0"/>
              <a:t>STRATÉGIAI IRÁNYVONAL MEGHATÁROZÁSA A SZERVEZETBEN</a:t>
            </a:r>
            <a:endParaRPr lang="hu-HU" sz="32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Vezetői típusok (H. </a:t>
            </a:r>
            <a:r>
              <a:rPr lang="hu-HU" dirty="0" err="1" smtClean="0"/>
              <a:t>Leavitt</a:t>
            </a:r>
            <a:r>
              <a:rPr lang="hu-HU" dirty="0" smtClean="0"/>
              <a:t> alapján): </a:t>
            </a:r>
          </a:p>
          <a:p>
            <a:pPr lvl="1"/>
            <a:r>
              <a:rPr lang="hu-HU" dirty="0" smtClean="0"/>
              <a:t> </a:t>
            </a:r>
            <a:r>
              <a:rPr lang="hu-HU" sz="2800" dirty="0"/>
              <a:t>Iránykijelölő</a:t>
            </a:r>
          </a:p>
          <a:p>
            <a:pPr lvl="1"/>
            <a:r>
              <a:rPr lang="hu-HU" sz="2800" dirty="0"/>
              <a:t>Probléma-megoldó</a:t>
            </a:r>
          </a:p>
          <a:p>
            <a:pPr lvl="1"/>
            <a:r>
              <a:rPr lang="hu-HU" sz="2800" dirty="0"/>
              <a:t>Megvalósító</a:t>
            </a:r>
          </a:p>
          <a:p>
            <a:r>
              <a:rPr lang="hu-HU" dirty="0" smtClean="0"/>
              <a:t>Iránykijelölő vezető – innovatív stratégiák</a:t>
            </a:r>
          </a:p>
          <a:p>
            <a:r>
              <a:rPr lang="hu-HU" dirty="0" smtClean="0"/>
              <a:t>Belülről irányított vezető stratégiai felfogása (vállalkozó vezető)</a:t>
            </a:r>
          </a:p>
          <a:p>
            <a:r>
              <a:rPr lang="hu-HU" dirty="0" smtClean="0"/>
              <a:t>Kívülről irányított vezető stratégiai felfogása</a:t>
            </a:r>
          </a:p>
          <a:p>
            <a:r>
              <a:rPr lang="hu-HU" dirty="0" smtClean="0"/>
              <a:t>A vezetői típusok és a stratégiai időhorizont kapcsolata</a:t>
            </a:r>
            <a:endParaRPr lang="hu-HU" dirty="0"/>
          </a:p>
          <a:p>
            <a:endParaRPr lang="hu-HU" dirty="0" smtClean="0"/>
          </a:p>
          <a:p>
            <a:pPr lvl="1"/>
            <a:endParaRPr lang="hu-HU" sz="2800" dirty="0" smtClean="0"/>
          </a:p>
          <a:p>
            <a:pPr lvl="1"/>
            <a:endParaRPr lang="hu-HU" sz="2800" dirty="0"/>
          </a:p>
          <a:p>
            <a:pPr lvl="1"/>
            <a:endParaRPr lang="hu-HU" dirty="0"/>
          </a:p>
          <a:p>
            <a:pPr lvl="1"/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4244269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3200" b="1" dirty="0" smtClean="0"/>
              <a:t>AZ ÉRTELMEZÉS (SENSEMAKING) SZEREPE A STRATÉGIAI DÖNTÉSEKBEN</a:t>
            </a:r>
            <a:endParaRPr lang="hu-HU" sz="32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Értelmezés: a kétértelmű, zavaros helyzetek és események tisztázására és megértésére irányuló törekvés</a:t>
            </a:r>
          </a:p>
          <a:p>
            <a:r>
              <a:rPr lang="hu-HU" dirty="0" smtClean="0"/>
              <a:t>Passzív befogadás </a:t>
            </a:r>
            <a:r>
              <a:rPr lang="hu-HU" dirty="0" err="1" smtClean="0"/>
              <a:t>vs</a:t>
            </a:r>
            <a:r>
              <a:rPr lang="hu-HU" dirty="0" smtClean="0"/>
              <a:t> </a:t>
            </a:r>
            <a:r>
              <a:rPr lang="hu-HU" dirty="0"/>
              <a:t>a</a:t>
            </a:r>
            <a:r>
              <a:rPr lang="hu-HU" dirty="0" smtClean="0"/>
              <a:t>ktivitás kifejtése</a:t>
            </a:r>
          </a:p>
          <a:p>
            <a:r>
              <a:rPr lang="hu-HU" dirty="0" smtClean="0"/>
              <a:t>Az érzékelés, az áttekintés és a cselekvés megjelenése</a:t>
            </a:r>
          </a:p>
          <a:p>
            <a:r>
              <a:rPr lang="hu-HU" dirty="0" smtClean="0"/>
              <a:t>Múltbeli események értékelése – a lehetséges jövőre vonatkozó elképzelések kialakítása</a:t>
            </a:r>
          </a:p>
          <a:p>
            <a:r>
              <a:rPr lang="hu-HU" dirty="0" smtClean="0"/>
              <a:t>Az egyhurkos és a kéthurkos tanulás szerepe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04028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sz="3200" b="1" dirty="0" smtClean="0"/>
              <a:t/>
            </a:r>
            <a:br>
              <a:rPr lang="hu-HU" sz="3200" b="1" dirty="0" smtClean="0"/>
            </a:br>
            <a:r>
              <a:rPr lang="hu-HU" sz="3600" b="1" dirty="0" smtClean="0"/>
              <a:t>KONKLÚZIÓ</a:t>
            </a:r>
            <a:r>
              <a:rPr lang="hu-HU" sz="3200" b="1" dirty="0" smtClean="0"/>
              <a:t/>
            </a:r>
            <a:br>
              <a:rPr lang="hu-HU" sz="3200" b="1" dirty="0" smtClean="0"/>
            </a:br>
            <a:endParaRPr lang="hu-HU" sz="32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dirty="0" smtClean="0"/>
              <a:t>				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 smtClean="0"/>
          </a:p>
          <a:p>
            <a:pPr marL="0" indent="0" algn="ctr">
              <a:buNone/>
            </a:pPr>
            <a:r>
              <a:rPr lang="hu-HU" b="1" dirty="0" smtClean="0"/>
              <a:t>TÁRSADALMI SZERVEZETEKBEN A STRATÉGIA-ALKOTÁS</a:t>
            </a:r>
          </a:p>
          <a:p>
            <a:pPr marL="0" indent="0" algn="ctr">
              <a:buNone/>
            </a:pPr>
            <a:r>
              <a:rPr lang="hu-HU" b="1" dirty="0" smtClean="0"/>
              <a:t>EGY SOKTÉNYEZŐS TÁRSADALMI FOLYAMAT</a:t>
            </a:r>
            <a:endParaRPr lang="hu-HU" b="1" dirty="0"/>
          </a:p>
        </p:txBody>
      </p:sp>
    </p:spTree>
    <p:extLst>
      <p:ext uri="{BB962C8B-B14F-4D97-AF65-F5344CB8AC3E}">
        <p14:creationId xmlns:p14="http://schemas.microsoft.com/office/powerpoint/2010/main" val="803928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pPr algn="ctr"/>
            <a:endParaRPr lang="hu-HU" dirty="0" smtClean="0"/>
          </a:p>
          <a:p>
            <a:pPr algn="ctr"/>
            <a:endParaRPr lang="hu-HU" dirty="0"/>
          </a:p>
          <a:p>
            <a:pPr marL="0" indent="0" algn="ctr">
              <a:buNone/>
            </a:pPr>
            <a:r>
              <a:rPr lang="hu-HU" sz="3200" b="1" dirty="0" smtClean="0"/>
              <a:t>KÖSZÖNÖM A FIGYELMÜKET!</a:t>
            </a:r>
            <a:endParaRPr lang="hu-HU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1765221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346</Words>
  <Application>Microsoft Office PowerPoint</Application>
  <PresentationFormat>Szélesvásznú</PresentationFormat>
  <Paragraphs>53</Paragraphs>
  <Slides>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Office-téma</vt:lpstr>
      <vt:lpstr>    A STRATÉGIA-ALKOTÁS MAGATARTÁS-ORIENTÁLT MEGKÖZELÍTÉSE   Balaton Károly professor emeritus    </vt:lpstr>
      <vt:lpstr>A STRATÉGIAI MENEDZSMENT FEJLŐDÉSÉNEK MÉRFÖLDKÖVEI</vt:lpstr>
      <vt:lpstr>MAGATARTÁSI ELEMEK MEGJELENÉSE A STRATÉGIA-ALKOTÁSBAN</vt:lpstr>
      <vt:lpstr>KINEK A STRATÉGIÁJA A SZERVEZETI STRATÉGIA?</vt:lpstr>
      <vt:lpstr>STRATÉGIAI IRÁNYVONAL MEGHATÁROZÁSA A SZERVEZETBEN</vt:lpstr>
      <vt:lpstr>AZ ÉRTELMEZÉS (SENSEMAKING) SZEREPE A STRATÉGIAI DÖNTÉSEKBEN</vt:lpstr>
      <vt:lpstr> KONKLÚZIÓ 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Mixing methods: Triangulation</dc:title>
  <dc:creator>Windows-felhasználó</dc:creator>
  <cp:lastModifiedBy>Károly Balaton</cp:lastModifiedBy>
  <cp:revision>28</cp:revision>
  <cp:lastPrinted>2023-10-17T07:24:18Z</cp:lastPrinted>
  <dcterms:created xsi:type="dcterms:W3CDTF">2020-09-28T12:35:22Z</dcterms:created>
  <dcterms:modified xsi:type="dcterms:W3CDTF">2023-10-17T07:57:37Z</dcterms:modified>
</cp:coreProperties>
</file>