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838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18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410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70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331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96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675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11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938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329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10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9E772-DB90-429F-B03C-EED7C17C42CA}" type="datetimeFigureOut">
              <a:rPr lang="hu-HU" smtClean="0"/>
              <a:t>2017. 10. 04.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FB67C-6DB1-4D26-AA73-7C41EBF3C9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967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MODELS OF CHANGE MANAGEMENT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Prof. Károly Balaton</a:t>
            </a:r>
          </a:p>
          <a:p>
            <a:r>
              <a:rPr lang="hu-HU" sz="2400" dirty="0" smtClean="0"/>
              <a:t>Institute of Management</a:t>
            </a:r>
          </a:p>
          <a:p>
            <a:endParaRPr lang="hu-HU" sz="2400" dirty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presentation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book</a:t>
            </a:r>
            <a:r>
              <a:rPr lang="hu-HU" sz="2400" dirty="0" smtClean="0"/>
              <a:t>: </a:t>
            </a:r>
          </a:p>
          <a:p>
            <a:r>
              <a:rPr lang="hu-HU" sz="2400" dirty="0" smtClean="0"/>
              <a:t>Farkas  Ferenc:  A változásmenedzsment elmélete és gyakorlata (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Hungarian</a:t>
            </a:r>
            <a:r>
              <a:rPr lang="hu-HU" sz="2400" dirty="0" smtClean="0"/>
              <a:t>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475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KURT LEWIN MODELLJE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err="1" smtClean="0"/>
              <a:t>Phases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changes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endParaRPr lang="hu-HU" sz="2400" b="1" dirty="0"/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Unfreezing</a:t>
            </a:r>
            <a:r>
              <a:rPr lang="hu-HU" sz="2400" dirty="0" smtClean="0"/>
              <a:t>: </a:t>
            </a:r>
            <a:r>
              <a:rPr lang="hu-HU" sz="2400" dirty="0" err="1" smtClean="0"/>
              <a:t>create</a:t>
            </a:r>
            <a:r>
              <a:rPr lang="hu-HU" sz="2400" dirty="0" smtClean="0"/>
              <a:t> </a:t>
            </a:r>
            <a:r>
              <a:rPr lang="hu-HU" sz="2400" dirty="0" err="1" smtClean="0"/>
              <a:t>motivations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help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give</a:t>
            </a:r>
            <a:r>
              <a:rPr lang="hu-HU" sz="2400" dirty="0" smtClean="0"/>
              <a:t> </a:t>
            </a:r>
            <a:r>
              <a:rPr lang="hu-HU" sz="2400" dirty="0" err="1" smtClean="0"/>
              <a:t>up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previous</a:t>
            </a:r>
            <a:r>
              <a:rPr lang="hu-HU" sz="2400" dirty="0" smtClean="0"/>
              <a:t> </a:t>
            </a:r>
            <a:r>
              <a:rPr lang="hu-HU" sz="2400" dirty="0" err="1" smtClean="0"/>
              <a:t>practice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Moving</a:t>
            </a:r>
            <a:r>
              <a:rPr lang="hu-HU" sz="2400" dirty="0" smtClean="0"/>
              <a:t>: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help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creation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Freezing</a:t>
            </a:r>
            <a:r>
              <a:rPr lang="hu-HU" sz="2400" dirty="0" smtClean="0"/>
              <a:t>: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stabilize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702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GE’S SEVEN STAGE MODEL OF CHANGE MANAGEMENT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Managerial</a:t>
            </a:r>
            <a:r>
              <a:rPr lang="hu-HU" sz="2400" dirty="0" smtClean="0"/>
              <a:t> </a:t>
            </a:r>
            <a:r>
              <a:rPr lang="hu-HU" sz="2400" dirty="0" err="1" smtClean="0"/>
              <a:t>behaviour</a:t>
            </a:r>
            <a:r>
              <a:rPr lang="hu-HU" sz="2400" dirty="0" smtClean="0"/>
              <a:t>, </a:t>
            </a:r>
            <a:r>
              <a:rPr lang="hu-HU" sz="2400" dirty="0" err="1" smtClean="0"/>
              <a:t>champions</a:t>
            </a:r>
            <a:r>
              <a:rPr lang="hu-HU" sz="2400" dirty="0" smtClean="0"/>
              <a:t>, </a:t>
            </a:r>
            <a:r>
              <a:rPr lang="hu-HU" sz="2400" dirty="0" err="1" smtClean="0"/>
              <a:t>ideals</a:t>
            </a:r>
            <a:r>
              <a:rPr lang="hu-HU" sz="2400" dirty="0" smtClean="0"/>
              <a:t>,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assure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usage</a:t>
            </a:r>
            <a:r>
              <a:rPr lang="hu-HU" sz="2400" dirty="0" smtClean="0"/>
              <a:t> of </a:t>
            </a:r>
            <a:r>
              <a:rPr lang="hu-HU" sz="2400" dirty="0" err="1" smtClean="0"/>
              <a:t>recources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Creation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common</a:t>
            </a:r>
            <a:r>
              <a:rPr lang="hu-HU" sz="2400" dirty="0" smtClean="0"/>
              <a:t> </a:t>
            </a:r>
            <a:r>
              <a:rPr lang="hu-HU" sz="2400" dirty="0" err="1" smtClean="0"/>
              <a:t>needs</a:t>
            </a:r>
            <a:r>
              <a:rPr lang="hu-HU" sz="2400" dirty="0" smtClean="0"/>
              <a:t>,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assure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everybody</a:t>
            </a:r>
            <a:r>
              <a:rPr lang="hu-HU" sz="2400" dirty="0" smtClean="0"/>
              <a:t> </a:t>
            </a:r>
            <a:r>
              <a:rPr lang="hu-HU" sz="2400" dirty="0" err="1" smtClean="0"/>
              <a:t>understand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need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Formulation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vision</a:t>
            </a:r>
            <a:r>
              <a:rPr lang="hu-HU" sz="2400" dirty="0" smtClean="0"/>
              <a:t>, </a:t>
            </a:r>
            <a:r>
              <a:rPr lang="hu-HU" sz="2400" dirty="0" err="1" smtClean="0"/>
              <a:t>so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employees</a:t>
            </a:r>
            <a:r>
              <a:rPr lang="hu-HU" sz="2400" dirty="0" smtClean="0"/>
              <a:t> </a:t>
            </a:r>
            <a:r>
              <a:rPr lang="hu-HU" sz="2400" dirty="0" err="1" smtClean="0"/>
              <a:t>could</a:t>
            </a:r>
            <a:r>
              <a:rPr lang="hu-HU" sz="2400" dirty="0" smtClean="0"/>
              <a:t> </a:t>
            </a:r>
            <a:r>
              <a:rPr lang="hu-HU" sz="2400" dirty="0" err="1" smtClean="0"/>
              <a:t>see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expected</a:t>
            </a:r>
            <a:r>
              <a:rPr lang="hu-HU" sz="2400" dirty="0" smtClean="0"/>
              <a:t>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a </a:t>
            </a:r>
            <a:r>
              <a:rPr lang="hu-HU" sz="2400" dirty="0" err="1" smtClean="0"/>
              <a:t>consequence</a:t>
            </a:r>
            <a:r>
              <a:rPr lang="hu-HU" sz="2400" dirty="0" smtClean="0"/>
              <a:t> of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behavour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Utilization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commitment</a:t>
            </a:r>
            <a:r>
              <a:rPr lang="hu-HU" sz="2400" dirty="0" smtClean="0"/>
              <a:t>, </a:t>
            </a:r>
            <a:r>
              <a:rPr lang="hu-HU" sz="2400" dirty="0" err="1" smtClean="0"/>
              <a:t>understanding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interests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,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identify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key</a:t>
            </a:r>
            <a:r>
              <a:rPr lang="hu-HU" sz="2400" dirty="0" smtClean="0"/>
              <a:t> </a:t>
            </a:r>
            <a:r>
              <a:rPr lang="hu-HU" sz="2400" dirty="0" err="1" smtClean="0"/>
              <a:t>elements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make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long</a:t>
            </a:r>
            <a:r>
              <a:rPr lang="hu-HU" sz="2400" dirty="0" smtClean="0"/>
              <a:t> standing,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initiate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through</a:t>
            </a:r>
            <a:r>
              <a:rPr lang="hu-HU" sz="2400" dirty="0" smtClean="0"/>
              <a:t> </a:t>
            </a:r>
            <a:r>
              <a:rPr lang="hu-HU" sz="2400" dirty="0" err="1" smtClean="0"/>
              <a:t>specific</a:t>
            </a:r>
            <a:r>
              <a:rPr lang="hu-HU" sz="2400" dirty="0" smtClean="0"/>
              <a:t> </a:t>
            </a:r>
            <a:r>
              <a:rPr lang="hu-HU" sz="2400" dirty="0" err="1" smtClean="0"/>
              <a:t>steps</a:t>
            </a:r>
            <a:r>
              <a:rPr lang="hu-HU" sz="2400" dirty="0" smtClean="0"/>
              <a:t>, </a:t>
            </a:r>
            <a:r>
              <a:rPr lang="hu-HU" sz="2400" dirty="0" err="1" smtClean="0"/>
              <a:t>developing</a:t>
            </a:r>
            <a:r>
              <a:rPr lang="hu-HU" sz="2400" dirty="0" smtClean="0"/>
              <a:t> </a:t>
            </a:r>
            <a:r>
              <a:rPr lang="hu-HU" sz="2400" dirty="0" err="1" smtClean="0"/>
              <a:t>longer</a:t>
            </a:r>
            <a:r>
              <a:rPr lang="hu-HU" sz="2400" dirty="0" smtClean="0"/>
              <a:t> </a:t>
            </a:r>
            <a:r>
              <a:rPr lang="hu-HU" sz="2400" dirty="0" err="1" smtClean="0"/>
              <a:t>term</a:t>
            </a:r>
            <a:r>
              <a:rPr lang="hu-HU" sz="2400" dirty="0" smtClean="0"/>
              <a:t> </a:t>
            </a:r>
            <a:r>
              <a:rPr lang="hu-HU" sz="2400" dirty="0" err="1" smtClean="0"/>
              <a:t>plans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665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GE’S SEVEN STAGE MODEL OF CHANGE </a:t>
            </a:r>
            <a:r>
              <a:rPr lang="hu-HU" sz="3200" b="1" dirty="0" smtClean="0"/>
              <a:t>MANAGEMENT </a:t>
            </a:r>
            <a:r>
              <a:rPr lang="hu-HU" sz="2400" b="1" dirty="0" smtClean="0"/>
              <a:t>- </a:t>
            </a:r>
            <a:r>
              <a:rPr lang="hu-HU" sz="24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6. Monitoring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, </a:t>
            </a:r>
            <a:r>
              <a:rPr lang="hu-HU" sz="2400" dirty="0" err="1" smtClean="0"/>
              <a:t>creating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measures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show </a:t>
            </a:r>
            <a:r>
              <a:rPr lang="hu-HU" sz="2400" dirty="0" err="1" smtClean="0"/>
              <a:t>the</a:t>
            </a:r>
            <a:r>
              <a:rPr lang="hu-HU" sz="2400" dirty="0" smtClean="0"/>
              <a:t>      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, </a:t>
            </a:r>
            <a:r>
              <a:rPr lang="hu-HU" sz="2400" dirty="0" err="1" smtClean="0"/>
              <a:t>using</a:t>
            </a:r>
            <a:r>
              <a:rPr lang="hu-HU" sz="2400" dirty="0" smtClean="0"/>
              <a:t> </a:t>
            </a:r>
            <a:r>
              <a:rPr lang="hu-HU" sz="2400" dirty="0" err="1" smtClean="0"/>
              <a:t>tables</a:t>
            </a:r>
            <a:r>
              <a:rPr lang="hu-HU" sz="2400" dirty="0" smtClean="0"/>
              <a:t> and </a:t>
            </a:r>
            <a:r>
              <a:rPr lang="hu-HU" sz="2400" dirty="0" err="1" smtClean="0"/>
              <a:t>diagrams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show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performances</a:t>
            </a:r>
            <a:r>
              <a:rPr lang="hu-HU" sz="2400" dirty="0" smtClean="0"/>
              <a:t> </a:t>
            </a:r>
            <a:r>
              <a:rPr lang="hu-HU" sz="2400" dirty="0" err="1" smtClean="0"/>
              <a:t>realized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 smtClean="0"/>
              <a:t>7. </a:t>
            </a:r>
            <a:r>
              <a:rPr lang="hu-HU" sz="2400" dirty="0" err="1" smtClean="0"/>
              <a:t>Changing</a:t>
            </a:r>
            <a:r>
              <a:rPr lang="hu-HU" sz="2400" dirty="0" smtClean="0"/>
              <a:t> </a:t>
            </a:r>
            <a:r>
              <a:rPr lang="hu-HU" sz="2400" dirty="0" err="1" smtClean="0"/>
              <a:t>systems</a:t>
            </a:r>
            <a:r>
              <a:rPr lang="hu-HU" sz="2400" dirty="0" smtClean="0"/>
              <a:t> and </a:t>
            </a:r>
            <a:r>
              <a:rPr lang="hu-HU" sz="2400" dirty="0" err="1" smtClean="0"/>
              <a:t>structure</a:t>
            </a:r>
            <a:r>
              <a:rPr lang="hu-HU" sz="2400" dirty="0" smtClean="0"/>
              <a:t>,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taking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account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trainings</a:t>
            </a:r>
            <a:r>
              <a:rPr lang="hu-HU" sz="2400" dirty="0"/>
              <a:t>,</a:t>
            </a:r>
            <a:r>
              <a:rPr lang="hu-HU" sz="2400" dirty="0" smtClean="0"/>
              <a:t> </a:t>
            </a:r>
            <a:r>
              <a:rPr lang="hu-HU" sz="2400" dirty="0" err="1" smtClean="0"/>
              <a:t>evaluations</a:t>
            </a:r>
            <a:r>
              <a:rPr lang="hu-HU" sz="2400" dirty="0" smtClean="0"/>
              <a:t>, </a:t>
            </a:r>
            <a:r>
              <a:rPr lang="hu-HU" sz="2400" dirty="0" err="1" smtClean="0"/>
              <a:t>communication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rewards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493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WANT’S CYCLICAL CHANGE MODEL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First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step</a:t>
            </a:r>
            <a:r>
              <a:rPr lang="hu-HU" sz="2400" b="1" dirty="0" smtClean="0"/>
              <a:t>: The </a:t>
            </a:r>
            <a:r>
              <a:rPr lang="hu-HU" sz="2400" b="1" dirty="0" err="1" smtClean="0"/>
              <a:t>phase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different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opinions</a:t>
            </a:r>
            <a:endParaRPr lang="hu-HU" sz="2400" b="1" dirty="0" smtClean="0"/>
          </a:p>
          <a:p>
            <a:pPr marL="0" indent="0">
              <a:buNone/>
            </a:pPr>
            <a:endParaRPr lang="hu-HU" sz="2400" b="1" dirty="0" smtClean="0"/>
          </a:p>
          <a:p>
            <a:pPr lvl="1"/>
            <a:r>
              <a:rPr lang="hu-HU" sz="2000" u="sng" dirty="0" err="1" smtClean="0"/>
              <a:t>Delayed</a:t>
            </a:r>
            <a:r>
              <a:rPr lang="hu-HU" sz="2000" u="sng" dirty="0" smtClean="0"/>
              <a:t> </a:t>
            </a:r>
            <a:r>
              <a:rPr lang="hu-HU" sz="2000" u="sng" dirty="0" err="1" smtClean="0"/>
              <a:t>change</a:t>
            </a:r>
            <a:r>
              <a:rPr lang="hu-HU" sz="2000" u="sng" dirty="0" smtClean="0"/>
              <a:t>: </a:t>
            </a:r>
            <a:r>
              <a:rPr lang="hu-HU" sz="2000" dirty="0" smtClean="0"/>
              <a:t> The </a:t>
            </a:r>
            <a:r>
              <a:rPr lang="hu-HU" sz="2000" dirty="0" err="1" smtClean="0"/>
              <a:t>rules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game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determined</a:t>
            </a:r>
            <a:r>
              <a:rPr lang="hu-HU" sz="2000" dirty="0" smtClean="0"/>
              <a:t>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outside</a:t>
            </a:r>
            <a:r>
              <a:rPr lang="hu-HU" sz="2000" dirty="0" smtClean="0"/>
              <a:t>. The </a:t>
            </a:r>
            <a:r>
              <a:rPr lang="hu-HU" sz="2000" dirty="0" err="1" smtClean="0"/>
              <a:t>organization</a:t>
            </a:r>
            <a:r>
              <a:rPr lang="hu-HU" sz="2000" dirty="0" smtClean="0"/>
              <a:t> </a:t>
            </a:r>
            <a:r>
              <a:rPr lang="hu-HU" sz="2000" dirty="0" err="1" smtClean="0"/>
              <a:t>can</a:t>
            </a:r>
            <a:r>
              <a:rPr lang="hu-HU" sz="2000" dirty="0" smtClean="0"/>
              <a:t> </a:t>
            </a:r>
            <a:r>
              <a:rPr lang="hu-HU" sz="2000" dirty="0" err="1" smtClean="0"/>
              <a:t>not</a:t>
            </a:r>
            <a:r>
              <a:rPr lang="hu-HU" sz="2000" dirty="0" smtClean="0"/>
              <a:t> start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 </a:t>
            </a:r>
            <a:r>
              <a:rPr lang="hu-HU" sz="2000" dirty="0" err="1" smtClean="0"/>
              <a:t>beacause</a:t>
            </a:r>
            <a:r>
              <a:rPr lang="hu-HU" sz="2000" dirty="0" smtClean="0"/>
              <a:t> </a:t>
            </a:r>
            <a:r>
              <a:rPr lang="hu-HU" sz="2000" dirty="0" err="1" smtClean="0"/>
              <a:t>they</a:t>
            </a:r>
            <a:r>
              <a:rPr lang="hu-HU" sz="2000" dirty="0" smtClean="0"/>
              <a:t> </a:t>
            </a:r>
            <a:r>
              <a:rPr lang="hu-HU" sz="2000" dirty="0" err="1" smtClean="0"/>
              <a:t>do</a:t>
            </a:r>
            <a:r>
              <a:rPr lang="hu-HU" sz="2000" dirty="0" smtClean="0"/>
              <a:t> </a:t>
            </a:r>
            <a:r>
              <a:rPr lang="hu-HU" sz="2000" dirty="0" err="1" smtClean="0"/>
              <a:t>not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necessary</a:t>
            </a:r>
            <a:r>
              <a:rPr lang="hu-HU" sz="2000" dirty="0" smtClean="0"/>
              <a:t> </a:t>
            </a:r>
            <a:r>
              <a:rPr lang="hu-HU" sz="2000" dirty="0" err="1" smtClean="0"/>
              <a:t>information</a:t>
            </a:r>
            <a:r>
              <a:rPr lang="hu-HU" sz="2000" dirty="0" smtClean="0"/>
              <a:t>.</a:t>
            </a:r>
          </a:p>
          <a:p>
            <a:pPr marL="457200" lvl="1" indent="0">
              <a:buNone/>
            </a:pPr>
            <a:endParaRPr lang="hu-HU" sz="2000" dirty="0" smtClean="0"/>
          </a:p>
          <a:p>
            <a:pPr lvl="1"/>
            <a:r>
              <a:rPr lang="hu-HU" sz="2000" u="sng" dirty="0" err="1" smtClean="0"/>
              <a:t>Change</a:t>
            </a:r>
            <a:r>
              <a:rPr lang="hu-HU" sz="2000" u="sng" dirty="0" smtClean="0"/>
              <a:t> </a:t>
            </a:r>
            <a:r>
              <a:rPr lang="hu-HU" sz="2000" u="sng" dirty="0" err="1" smtClean="0"/>
              <a:t>in</a:t>
            </a:r>
            <a:r>
              <a:rPr lang="hu-HU" sz="2000" u="sng" dirty="0" smtClean="0"/>
              <a:t> </a:t>
            </a:r>
            <a:r>
              <a:rPr lang="hu-HU" sz="2000" u="sng" dirty="0" err="1" smtClean="0"/>
              <a:t>operation</a:t>
            </a:r>
            <a:r>
              <a:rPr lang="hu-HU" sz="2000" u="sng" dirty="0" smtClean="0"/>
              <a:t>: </a:t>
            </a:r>
            <a:r>
              <a:rPr lang="hu-HU" sz="2000" dirty="0" err="1" smtClean="0"/>
              <a:t>Frequently</a:t>
            </a:r>
            <a:r>
              <a:rPr lang="hu-HU" sz="2000" dirty="0" smtClean="0"/>
              <a:t> </a:t>
            </a:r>
            <a:r>
              <a:rPr lang="hu-HU" sz="2000" dirty="0" err="1" smtClean="0"/>
              <a:t>occuring</a:t>
            </a:r>
            <a:r>
              <a:rPr lang="hu-HU" sz="2000" dirty="0" smtClean="0"/>
              <a:t> </a:t>
            </a:r>
            <a:r>
              <a:rPr lang="hu-HU" sz="2000" dirty="0" err="1" smtClean="0"/>
              <a:t>type</a:t>
            </a:r>
            <a:r>
              <a:rPr lang="hu-HU" sz="2000" dirty="0" smtClean="0"/>
              <a:t> of </a:t>
            </a:r>
            <a:r>
              <a:rPr lang="hu-HU" sz="2000" dirty="0" err="1" smtClean="0"/>
              <a:t>change</a:t>
            </a:r>
            <a:r>
              <a:rPr lang="hu-HU" sz="2000" dirty="0" smtClean="0"/>
              <a:t>. </a:t>
            </a:r>
            <a:r>
              <a:rPr lang="hu-HU" sz="2000" dirty="0" err="1" smtClean="0"/>
              <a:t>E.g</a:t>
            </a:r>
            <a:r>
              <a:rPr lang="hu-HU" sz="2000" dirty="0" smtClean="0"/>
              <a:t>.: </a:t>
            </a:r>
            <a:r>
              <a:rPr lang="hu-HU" sz="2000" dirty="0" err="1" smtClean="0"/>
              <a:t>continuous</a:t>
            </a:r>
            <a:r>
              <a:rPr lang="hu-HU" sz="2000" dirty="0" smtClean="0"/>
              <a:t> </a:t>
            </a:r>
            <a:r>
              <a:rPr lang="hu-HU" sz="2000" dirty="0" err="1" smtClean="0"/>
              <a:t>quality</a:t>
            </a:r>
            <a:r>
              <a:rPr lang="hu-HU" sz="2000" dirty="0" smtClean="0"/>
              <a:t> </a:t>
            </a:r>
            <a:r>
              <a:rPr lang="hu-HU" sz="2000" dirty="0" err="1" smtClean="0"/>
              <a:t>improvement</a:t>
            </a:r>
            <a:r>
              <a:rPr lang="hu-HU" sz="2000" dirty="0" smtClean="0"/>
              <a:t>, </a:t>
            </a:r>
            <a:r>
              <a:rPr lang="hu-HU" sz="2000" dirty="0" err="1" smtClean="0"/>
              <a:t>extending</a:t>
            </a:r>
            <a:r>
              <a:rPr lang="hu-HU" sz="2000" dirty="0" smtClean="0"/>
              <a:t> </a:t>
            </a:r>
            <a:r>
              <a:rPr lang="hu-HU" sz="2000" dirty="0" err="1" smtClean="0"/>
              <a:t>capacities</a:t>
            </a:r>
            <a:r>
              <a:rPr lang="hu-HU" sz="2000" dirty="0" smtClean="0"/>
              <a:t>.</a:t>
            </a:r>
          </a:p>
          <a:p>
            <a:pPr marL="457200" lvl="1" indent="0">
              <a:buNone/>
            </a:pPr>
            <a:endParaRPr lang="hu-HU" sz="2000" dirty="0" smtClean="0"/>
          </a:p>
          <a:p>
            <a:pPr lvl="1"/>
            <a:r>
              <a:rPr lang="hu-HU" sz="2000" u="sng" dirty="0" err="1" smtClean="0"/>
              <a:t>Changing</a:t>
            </a:r>
            <a:r>
              <a:rPr lang="hu-HU" sz="2000" u="sng" dirty="0" smtClean="0"/>
              <a:t> </a:t>
            </a:r>
            <a:r>
              <a:rPr lang="hu-HU" sz="2000" u="sng" dirty="0" err="1" smtClean="0"/>
              <a:t>direction</a:t>
            </a:r>
            <a:r>
              <a:rPr lang="hu-HU" sz="2000" u="sng" dirty="0" smtClean="0"/>
              <a:t>: </a:t>
            </a:r>
            <a:r>
              <a:rPr lang="hu-HU" sz="2000" dirty="0" smtClean="0"/>
              <a:t>The </a:t>
            </a:r>
            <a:r>
              <a:rPr lang="hu-HU" sz="2000" dirty="0" err="1" smtClean="0"/>
              <a:t>existing</a:t>
            </a:r>
            <a:r>
              <a:rPr lang="hu-HU" sz="2000" dirty="0" smtClean="0"/>
              <a:t> </a:t>
            </a:r>
            <a:r>
              <a:rPr lang="hu-HU" sz="2000" dirty="0" err="1" smtClean="0"/>
              <a:t>strategies</a:t>
            </a:r>
            <a:r>
              <a:rPr lang="hu-HU" sz="2000" dirty="0" smtClean="0"/>
              <a:t> </a:t>
            </a:r>
            <a:r>
              <a:rPr lang="hu-HU" sz="2000" dirty="0" err="1" smtClean="0"/>
              <a:t>do</a:t>
            </a:r>
            <a:r>
              <a:rPr lang="hu-HU" sz="2000" dirty="0" smtClean="0"/>
              <a:t> </a:t>
            </a:r>
            <a:r>
              <a:rPr lang="hu-HU" sz="2000" dirty="0" err="1" smtClean="0"/>
              <a:t>not</a:t>
            </a:r>
            <a:r>
              <a:rPr lang="hu-HU" sz="2000" dirty="0" smtClean="0"/>
              <a:t> lead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future</a:t>
            </a:r>
            <a:r>
              <a:rPr lang="hu-HU" sz="2000" dirty="0" smtClean="0"/>
              <a:t> </a:t>
            </a:r>
            <a:r>
              <a:rPr lang="hu-HU" sz="2000" dirty="0" err="1" smtClean="0"/>
              <a:t>success</a:t>
            </a:r>
            <a:r>
              <a:rPr lang="hu-HU" sz="2000" dirty="0" smtClean="0"/>
              <a:t>.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competition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frequently</a:t>
            </a:r>
            <a:r>
              <a:rPr lang="hu-HU" sz="2000" dirty="0" smtClean="0"/>
              <a:t> </a:t>
            </a:r>
            <a:r>
              <a:rPr lang="hu-HU" sz="2000" dirty="0" err="1" smtClean="0"/>
              <a:t>behind</a:t>
            </a:r>
            <a:r>
              <a:rPr lang="hu-HU" sz="2000" dirty="0" smtClean="0"/>
              <a:t> of </a:t>
            </a:r>
            <a:r>
              <a:rPr lang="hu-HU" sz="2000" dirty="0" err="1" smtClean="0"/>
              <a:t>such</a:t>
            </a:r>
            <a:r>
              <a:rPr lang="hu-HU" sz="2000" dirty="0" smtClean="0"/>
              <a:t> </a:t>
            </a:r>
            <a:r>
              <a:rPr lang="hu-HU" sz="2000" dirty="0" err="1" smtClean="0"/>
              <a:t>situations</a:t>
            </a:r>
            <a:r>
              <a:rPr lang="hu-HU" sz="2000" dirty="0" smtClean="0"/>
              <a:t>. </a:t>
            </a:r>
            <a:endParaRPr lang="hu-HU" sz="2000" u="sng" dirty="0"/>
          </a:p>
        </p:txBody>
      </p:sp>
    </p:spTree>
    <p:extLst>
      <p:ext uri="{BB962C8B-B14F-4D97-AF65-F5344CB8AC3E}">
        <p14:creationId xmlns:p14="http://schemas.microsoft.com/office/powerpoint/2010/main" val="33522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WANT’S </a:t>
            </a:r>
            <a:r>
              <a:rPr lang="hu-HU" sz="3200" b="1" dirty="0"/>
              <a:t>CYCLICAL CHANGE </a:t>
            </a:r>
            <a:r>
              <a:rPr lang="hu-HU" sz="3200" b="1" dirty="0" smtClean="0"/>
              <a:t>MODEL - </a:t>
            </a:r>
            <a:r>
              <a:rPr lang="hu-HU" sz="32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Second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step</a:t>
            </a:r>
            <a:r>
              <a:rPr lang="hu-HU" sz="2400" b="1" dirty="0" smtClean="0"/>
              <a:t>: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phase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alienation</a:t>
            </a:r>
            <a:endParaRPr lang="hu-HU" sz="2400" b="1" dirty="0" smtClean="0"/>
          </a:p>
          <a:p>
            <a:pPr marL="0" indent="0">
              <a:buNone/>
            </a:pPr>
            <a:endParaRPr lang="hu-HU" sz="2400" b="1" dirty="0" smtClean="0"/>
          </a:p>
          <a:p>
            <a:pPr lvl="1"/>
            <a:r>
              <a:rPr lang="hu-HU" sz="2000" u="sng" dirty="0" smtClean="0"/>
              <a:t>Basic </a:t>
            </a:r>
            <a:r>
              <a:rPr lang="hu-HU" sz="2000" u="sng" dirty="0" err="1" smtClean="0"/>
              <a:t>change</a:t>
            </a:r>
            <a:r>
              <a:rPr lang="hu-HU" sz="2000" dirty="0" smtClean="0"/>
              <a:t>: </a:t>
            </a:r>
            <a:r>
              <a:rPr lang="hu-HU" sz="2000" dirty="0" err="1" smtClean="0"/>
              <a:t>it</a:t>
            </a:r>
            <a:r>
              <a:rPr lang="hu-HU" sz="2000" dirty="0" smtClean="0"/>
              <a:t> </a:t>
            </a:r>
            <a:r>
              <a:rPr lang="hu-HU" sz="2000" dirty="0" err="1" smtClean="0"/>
              <a:t>shows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company</a:t>
            </a:r>
            <a:r>
              <a:rPr lang="hu-HU" sz="2000" dirty="0" smtClean="0"/>
              <a:t> </a:t>
            </a:r>
            <a:r>
              <a:rPr lang="hu-HU" sz="2000" dirty="0" err="1" smtClean="0"/>
              <a:t>prformance</a:t>
            </a:r>
            <a:r>
              <a:rPr lang="hu-HU" sz="2000" dirty="0" smtClean="0"/>
              <a:t>, </a:t>
            </a:r>
            <a:r>
              <a:rPr lang="hu-HU" sz="2000" dirty="0" err="1" smtClean="0"/>
              <a:t>e.g</a:t>
            </a:r>
            <a:r>
              <a:rPr lang="hu-HU" sz="2000" dirty="0" smtClean="0"/>
              <a:t>. </a:t>
            </a:r>
            <a:r>
              <a:rPr lang="hu-HU" sz="2000" dirty="0" err="1" smtClean="0"/>
              <a:t>quality</a:t>
            </a:r>
            <a:r>
              <a:rPr lang="hu-HU" sz="2000" dirty="0" smtClean="0"/>
              <a:t> of </a:t>
            </a:r>
            <a:r>
              <a:rPr lang="hu-HU" sz="2000" dirty="0" err="1" smtClean="0"/>
              <a:t>products</a:t>
            </a:r>
            <a:r>
              <a:rPr lang="hu-HU" sz="2000" dirty="0" smtClean="0"/>
              <a:t>. </a:t>
            </a:r>
            <a:r>
              <a:rPr lang="hu-HU" sz="2000" dirty="0" err="1" smtClean="0"/>
              <a:t>It</a:t>
            </a:r>
            <a:r>
              <a:rPr lang="hu-HU" sz="2000" dirty="0" smtClean="0"/>
              <a:t> is </a:t>
            </a:r>
            <a:r>
              <a:rPr lang="hu-HU" sz="2000" dirty="0" err="1" smtClean="0"/>
              <a:t>clarified</a:t>
            </a:r>
            <a:r>
              <a:rPr lang="hu-HU" sz="2000" dirty="0" smtClean="0"/>
              <a:t> </a:t>
            </a:r>
            <a:r>
              <a:rPr lang="hu-HU" sz="2000" dirty="0" err="1" smtClean="0"/>
              <a:t>whether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organization</a:t>
            </a:r>
            <a:r>
              <a:rPr lang="hu-HU" sz="2000" dirty="0" smtClean="0"/>
              <a:t> </a:t>
            </a:r>
            <a:r>
              <a:rPr lang="hu-HU" sz="2000" dirty="0" err="1" smtClean="0"/>
              <a:t>is</a:t>
            </a:r>
            <a:r>
              <a:rPr lang="hu-HU" sz="2000" dirty="0" smtClean="0"/>
              <a:t> </a:t>
            </a:r>
            <a:r>
              <a:rPr lang="hu-HU" sz="2000" dirty="0" err="1" smtClean="0"/>
              <a:t>capable</a:t>
            </a:r>
            <a:r>
              <a:rPr lang="hu-HU" sz="2000" dirty="0" smtClean="0"/>
              <a:t> of </a:t>
            </a:r>
            <a:r>
              <a:rPr lang="hu-HU" sz="2000" dirty="0" err="1" smtClean="0"/>
              <a:t>continuing</a:t>
            </a:r>
            <a:r>
              <a:rPr lang="hu-HU" sz="2000" dirty="0" smtClean="0"/>
              <a:t> </a:t>
            </a:r>
            <a:r>
              <a:rPr lang="hu-HU" sz="2000" dirty="0" err="1" smtClean="0"/>
              <a:t>its</a:t>
            </a:r>
            <a:r>
              <a:rPr lang="hu-HU" sz="2000" dirty="0" smtClean="0"/>
              <a:t> </a:t>
            </a:r>
            <a:r>
              <a:rPr lang="hu-HU" sz="2000" dirty="0" err="1" smtClean="0"/>
              <a:t>operation</a:t>
            </a:r>
            <a:r>
              <a:rPr lang="hu-HU" sz="2000" dirty="0" smtClean="0"/>
              <a:t>, </a:t>
            </a:r>
            <a:r>
              <a:rPr lang="hu-HU" sz="2000" dirty="0" err="1" smtClean="0"/>
              <a:t>or</a:t>
            </a:r>
            <a:r>
              <a:rPr lang="hu-HU" sz="2000" dirty="0" smtClean="0"/>
              <a:t> </a:t>
            </a:r>
            <a:r>
              <a:rPr lang="hu-HU" sz="2000" dirty="0" err="1" smtClean="0"/>
              <a:t>it</a:t>
            </a:r>
            <a:r>
              <a:rPr lang="hu-HU" sz="2000" dirty="0" smtClean="0"/>
              <a:t> has </a:t>
            </a:r>
            <a:r>
              <a:rPr lang="hu-HU" sz="2000" dirty="0" err="1" smtClean="0"/>
              <a:t>to</a:t>
            </a:r>
            <a:r>
              <a:rPr lang="hu-HU" sz="2000" dirty="0" smtClean="0"/>
              <a:t> be </a:t>
            </a:r>
            <a:r>
              <a:rPr lang="hu-HU" sz="2000" dirty="0" err="1" smtClean="0"/>
              <a:t>closed</a:t>
            </a:r>
            <a:r>
              <a:rPr lang="hu-HU" sz="2000" dirty="0" smtClean="0"/>
              <a:t> down.</a:t>
            </a:r>
          </a:p>
          <a:p>
            <a:pPr lvl="1"/>
            <a:endParaRPr lang="hu-HU" sz="2000" dirty="0"/>
          </a:p>
          <a:p>
            <a:pPr lvl="1"/>
            <a:r>
              <a:rPr lang="hu-HU" sz="2000" u="sng" dirty="0" smtClean="0"/>
              <a:t>Total </a:t>
            </a:r>
            <a:r>
              <a:rPr lang="hu-HU" sz="2000" u="sng" dirty="0" err="1" smtClean="0"/>
              <a:t>change</a:t>
            </a:r>
            <a:r>
              <a:rPr lang="hu-HU" sz="2000" u="sng" dirty="0" smtClean="0"/>
              <a:t>: </a:t>
            </a:r>
            <a:r>
              <a:rPr lang="hu-HU" sz="2000" dirty="0" err="1" smtClean="0"/>
              <a:t>it</a:t>
            </a:r>
            <a:r>
              <a:rPr lang="hu-HU" sz="2000" dirty="0" smtClean="0"/>
              <a:t> </a:t>
            </a:r>
            <a:r>
              <a:rPr lang="hu-HU" sz="2000" dirty="0" err="1" smtClean="0"/>
              <a:t>requires</a:t>
            </a:r>
            <a:r>
              <a:rPr lang="hu-HU" sz="2000" dirty="0" smtClean="0"/>
              <a:t> </a:t>
            </a:r>
            <a:r>
              <a:rPr lang="hu-HU" sz="2000" dirty="0" err="1" smtClean="0"/>
              <a:t>joint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strategy</a:t>
            </a:r>
            <a:r>
              <a:rPr lang="hu-HU" sz="2000" dirty="0" smtClean="0"/>
              <a:t> and </a:t>
            </a:r>
            <a:r>
              <a:rPr lang="hu-HU" sz="2000" dirty="0" err="1" smtClean="0"/>
              <a:t>organizational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culture</a:t>
            </a:r>
            <a:r>
              <a:rPr lang="hu-HU" sz="2000" dirty="0" smtClean="0"/>
              <a:t>. The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be </a:t>
            </a:r>
            <a:r>
              <a:rPr lang="hu-HU" sz="2000" dirty="0" err="1" smtClean="0"/>
              <a:t>initiated</a:t>
            </a:r>
            <a:r>
              <a:rPr lang="hu-HU" sz="2000" dirty="0" smtClean="0"/>
              <a:t> </a:t>
            </a:r>
            <a:r>
              <a:rPr lang="hu-HU" sz="2000" dirty="0" err="1" smtClean="0"/>
              <a:t>otherwise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organization</a:t>
            </a:r>
            <a:r>
              <a:rPr lang="hu-HU" sz="2000" dirty="0" smtClean="0"/>
              <a:t> </a:t>
            </a:r>
            <a:r>
              <a:rPr lang="hu-HU" sz="2000" dirty="0" err="1" smtClean="0"/>
              <a:t>will</a:t>
            </a:r>
            <a:r>
              <a:rPr lang="hu-HU" sz="2000" dirty="0" smtClean="0"/>
              <a:t> die. </a:t>
            </a:r>
            <a:endParaRPr lang="hu-HU" sz="2000" u="sng" dirty="0"/>
          </a:p>
        </p:txBody>
      </p:sp>
    </p:spTree>
    <p:extLst>
      <p:ext uri="{BB962C8B-B14F-4D97-AF65-F5344CB8AC3E}">
        <p14:creationId xmlns:p14="http://schemas.microsoft.com/office/powerpoint/2010/main" val="31870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KOTTER’S EIGHT STAGES MODEL OF CHANGE MANAGEMENT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realize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unavoidable</a:t>
            </a:r>
            <a:r>
              <a:rPr lang="hu-HU" sz="2400" dirty="0" smtClean="0"/>
              <a:t> </a:t>
            </a:r>
            <a:r>
              <a:rPr lang="hu-HU" sz="2400" dirty="0" err="1" smtClean="0"/>
              <a:t>need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analysis</a:t>
            </a:r>
            <a:r>
              <a:rPr lang="hu-HU" sz="2400" dirty="0" smtClean="0"/>
              <a:t> of market and </a:t>
            </a:r>
            <a:r>
              <a:rPr lang="hu-HU" sz="2400" dirty="0" err="1" smtClean="0"/>
              <a:t>competitive</a:t>
            </a:r>
            <a:r>
              <a:rPr lang="hu-HU" sz="2400" dirty="0" smtClean="0"/>
              <a:t> </a:t>
            </a:r>
            <a:r>
              <a:rPr lang="hu-HU" sz="2400" dirty="0" err="1" smtClean="0"/>
              <a:t>conditions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identification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crises</a:t>
            </a:r>
            <a:r>
              <a:rPr lang="hu-HU" sz="2400" dirty="0" smtClean="0"/>
              <a:t> and </a:t>
            </a:r>
            <a:r>
              <a:rPr lang="hu-HU" sz="2400" dirty="0" err="1" smtClean="0"/>
              <a:t>potenctial</a:t>
            </a:r>
            <a:r>
              <a:rPr lang="hu-HU" sz="2400" dirty="0" smtClean="0"/>
              <a:t> </a:t>
            </a:r>
            <a:r>
              <a:rPr lang="hu-HU" sz="2400" dirty="0" err="1" smtClean="0"/>
              <a:t>crises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 smtClean="0"/>
              <a:t>2.   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formulate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team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directing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pPr marL="800100" lvl="2" indent="0">
              <a:buNone/>
            </a:pPr>
            <a:r>
              <a:rPr lang="hu-HU" sz="1600" dirty="0" smtClean="0"/>
              <a:t>   </a:t>
            </a:r>
            <a:r>
              <a:rPr lang="hu-HU" dirty="0" smtClean="0"/>
              <a:t>- 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 a team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relevant</a:t>
            </a:r>
            <a:r>
              <a:rPr lang="hu-HU" dirty="0" smtClean="0"/>
              <a:t> </a:t>
            </a:r>
            <a:r>
              <a:rPr lang="hu-HU" dirty="0" err="1" smtClean="0"/>
              <a:t>power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,</a:t>
            </a:r>
          </a:p>
          <a:p>
            <a:pPr marL="800100" lvl="2" indent="0">
              <a:buNone/>
            </a:pPr>
            <a:r>
              <a:rPr lang="hu-HU" dirty="0"/>
              <a:t>	</a:t>
            </a:r>
            <a:r>
              <a:rPr lang="hu-HU" dirty="0" smtClean="0"/>
              <a:t>-  </a:t>
            </a:r>
            <a:r>
              <a:rPr lang="hu-HU" dirty="0" err="1" smtClean="0"/>
              <a:t>preparation</a:t>
            </a:r>
            <a:r>
              <a:rPr lang="hu-HU" dirty="0" smtClean="0"/>
              <a:t> of team </a:t>
            </a:r>
            <a:r>
              <a:rPr lang="hu-HU" dirty="0" err="1" smtClean="0"/>
              <a:t>members</a:t>
            </a:r>
            <a:r>
              <a:rPr lang="hu-HU" dirty="0" smtClean="0"/>
              <a:t>. </a:t>
            </a:r>
          </a:p>
          <a:p>
            <a:pPr marL="457200" indent="-457200">
              <a:buAutoNum type="arabicPeriod" startAt="3"/>
            </a:pPr>
            <a:r>
              <a:rPr lang="hu-HU" sz="2400" dirty="0" err="1" smtClean="0"/>
              <a:t>Formulation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vision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strategy</a:t>
            </a:r>
            <a:r>
              <a:rPr lang="hu-HU" sz="2400" dirty="0" smtClean="0"/>
              <a:t>.</a:t>
            </a:r>
          </a:p>
          <a:p>
            <a:pPr marL="400050" lvl="1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-   </a:t>
            </a:r>
            <a:r>
              <a:rPr lang="hu-HU" sz="2400" dirty="0" err="1" smtClean="0"/>
              <a:t>formulation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vision</a:t>
            </a:r>
            <a:r>
              <a:rPr lang="hu-HU" sz="2400" dirty="0" smtClean="0"/>
              <a:t> </a:t>
            </a:r>
            <a:r>
              <a:rPr lang="hu-HU" sz="2400" dirty="0" err="1" smtClean="0"/>
              <a:t>helping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,</a:t>
            </a:r>
          </a:p>
          <a:p>
            <a:pPr marL="400050" lvl="1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 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strategies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realize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vision</a:t>
            </a:r>
            <a:r>
              <a:rPr lang="hu-HU" sz="2400" dirty="0" smtClean="0"/>
              <a:t>.</a:t>
            </a:r>
          </a:p>
          <a:p>
            <a:pPr marL="457200" indent="-457200">
              <a:buAutoNum type="arabicPeriod" startAt="4"/>
            </a:pPr>
            <a:r>
              <a:rPr lang="hu-HU" sz="2400" dirty="0" err="1" smtClean="0"/>
              <a:t>Communication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vision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 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help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understand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vision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strategy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 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achieve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directing</a:t>
            </a:r>
            <a:r>
              <a:rPr lang="hu-HU" sz="2400" dirty="0" smtClean="0"/>
              <a:t> team’s </a:t>
            </a:r>
            <a:r>
              <a:rPr lang="hu-HU" sz="2400" dirty="0" err="1" smtClean="0"/>
              <a:t>behaviour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an 	     </a:t>
            </a:r>
            <a:r>
              <a:rPr lang="hu-HU" sz="2400" dirty="0" err="1" smtClean="0"/>
              <a:t>expected</a:t>
            </a:r>
            <a:r>
              <a:rPr lang="hu-HU" sz="2400" dirty="0" smtClean="0"/>
              <a:t> </a:t>
            </a:r>
            <a:r>
              <a:rPr lang="hu-HU" sz="2400" dirty="0" err="1" smtClean="0"/>
              <a:t>behavioural</a:t>
            </a:r>
            <a:r>
              <a:rPr lang="hu-HU" sz="2400" dirty="0" smtClean="0"/>
              <a:t> </a:t>
            </a:r>
            <a:r>
              <a:rPr lang="hu-HU" sz="2400" dirty="0" err="1" smtClean="0"/>
              <a:t>pattern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292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KOTTER’S EIGHT STAGES MODEL OF CHANGE </a:t>
            </a:r>
            <a:r>
              <a:rPr lang="hu-HU" sz="3200" b="1" dirty="0" smtClean="0"/>
              <a:t>MANAGEMENT  - </a:t>
            </a:r>
            <a:r>
              <a:rPr lang="hu-HU" sz="24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5. </a:t>
            </a:r>
            <a:r>
              <a:rPr lang="hu-HU" sz="2400" dirty="0" err="1" smtClean="0"/>
              <a:t>Empowerment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employees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activities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remove</a:t>
            </a:r>
            <a:r>
              <a:rPr lang="hu-HU" sz="2400" dirty="0" smtClean="0"/>
              <a:t> </a:t>
            </a:r>
            <a:r>
              <a:rPr lang="hu-HU" sz="2400" dirty="0" err="1" smtClean="0"/>
              <a:t>obstacles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systems</a:t>
            </a:r>
            <a:r>
              <a:rPr lang="hu-HU" sz="2400" dirty="0" smtClean="0"/>
              <a:t> and </a:t>
            </a:r>
            <a:r>
              <a:rPr lang="hu-HU" sz="2400" dirty="0" err="1" smtClean="0"/>
              <a:t>structures</a:t>
            </a:r>
            <a:r>
              <a:rPr lang="hu-HU" sz="2400" dirty="0" smtClean="0"/>
              <a:t> </a:t>
            </a:r>
            <a:r>
              <a:rPr lang="hu-HU" sz="2400" dirty="0" err="1" smtClean="0"/>
              <a:t>blocking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vision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suport</a:t>
            </a:r>
            <a:r>
              <a:rPr lang="hu-HU" sz="2400" dirty="0" smtClean="0"/>
              <a:t> </a:t>
            </a:r>
            <a:r>
              <a:rPr lang="hu-HU" sz="2400" dirty="0" err="1" smtClean="0"/>
              <a:t>risk</a:t>
            </a:r>
            <a:r>
              <a:rPr lang="hu-HU" sz="2400" dirty="0" smtClean="0"/>
              <a:t> </a:t>
            </a:r>
            <a:r>
              <a:rPr lang="hu-HU" sz="2400" dirty="0" err="1" smtClean="0"/>
              <a:t>taking</a:t>
            </a:r>
            <a:r>
              <a:rPr lang="hu-HU" sz="2400" dirty="0" smtClean="0"/>
              <a:t> and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types</a:t>
            </a:r>
            <a:r>
              <a:rPr lang="hu-HU" sz="2400" dirty="0" smtClean="0"/>
              <a:t> of </a:t>
            </a:r>
            <a:r>
              <a:rPr lang="hu-HU" sz="2400" dirty="0" err="1" smtClean="0"/>
              <a:t>thoughts</a:t>
            </a:r>
            <a:r>
              <a:rPr lang="hu-HU" sz="2400" dirty="0" smtClean="0"/>
              <a:t> and 	 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.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6.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realize</a:t>
            </a:r>
            <a:r>
              <a:rPr lang="hu-HU" sz="2400" dirty="0" smtClean="0"/>
              <a:t> </a:t>
            </a:r>
            <a:r>
              <a:rPr lang="hu-HU" sz="2400" dirty="0" err="1" smtClean="0"/>
              <a:t>quick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planning</a:t>
            </a:r>
            <a:r>
              <a:rPr lang="hu-HU" sz="2400" dirty="0" smtClean="0"/>
              <a:t> </a:t>
            </a:r>
            <a:r>
              <a:rPr lang="hu-HU" sz="2400" dirty="0" err="1" smtClean="0"/>
              <a:t>relavant</a:t>
            </a:r>
            <a:r>
              <a:rPr lang="hu-HU" sz="2400" dirty="0" smtClean="0"/>
              <a:t> performance </a:t>
            </a:r>
            <a:r>
              <a:rPr lang="hu-HU" sz="2400" dirty="0" err="1" smtClean="0"/>
              <a:t>improvements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 </a:t>
            </a:r>
            <a:r>
              <a:rPr lang="hu-HU" sz="2400" dirty="0" err="1" smtClean="0"/>
              <a:t>realize</a:t>
            </a:r>
            <a:r>
              <a:rPr lang="hu-HU" sz="2400" dirty="0" smtClean="0"/>
              <a:t> </a:t>
            </a:r>
            <a:r>
              <a:rPr lang="hu-HU" sz="2400" dirty="0" err="1" smtClean="0"/>
              <a:t>improvement</a:t>
            </a:r>
            <a:r>
              <a:rPr lang="hu-HU" sz="2400" dirty="0" smtClean="0"/>
              <a:t> </a:t>
            </a:r>
            <a:r>
              <a:rPr lang="hu-HU" sz="2400" dirty="0" err="1" smtClean="0"/>
              <a:t>plans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rewarding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</a:t>
            </a:r>
            <a:r>
              <a:rPr lang="hu-HU" sz="2400" dirty="0" err="1" smtClean="0"/>
              <a:t>contributing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successes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278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KOTTER’S EIGHT STAGES MODEL OF CHANGE MANAGEMENT  - </a:t>
            </a:r>
            <a:r>
              <a:rPr lang="hu-HU" sz="3600" b="1" dirty="0" err="1"/>
              <a:t>continued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dirty="0" smtClean="0"/>
              <a:t> 7. </a:t>
            </a:r>
            <a:r>
              <a:rPr lang="hu-HU" sz="2400" dirty="0" err="1" smtClean="0"/>
              <a:t>Stabilization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successes</a:t>
            </a:r>
            <a:r>
              <a:rPr lang="hu-HU" sz="2400" dirty="0" smtClean="0"/>
              <a:t> and </a:t>
            </a:r>
            <a:r>
              <a:rPr lang="hu-HU" sz="2400" dirty="0" err="1" smtClean="0"/>
              <a:t>making</a:t>
            </a:r>
            <a:r>
              <a:rPr lang="hu-HU" sz="2400" dirty="0" smtClean="0"/>
              <a:t> </a:t>
            </a:r>
            <a:r>
              <a:rPr lang="hu-HU" sz="2400" dirty="0" err="1" smtClean="0"/>
              <a:t>further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utilization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trust</a:t>
            </a:r>
            <a:r>
              <a:rPr lang="hu-HU" sz="2400" dirty="0" smtClean="0"/>
              <a:t> </a:t>
            </a:r>
            <a:r>
              <a:rPr lang="hu-HU" sz="2400" dirty="0" err="1" smtClean="0"/>
              <a:t>toward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recruit</a:t>
            </a:r>
            <a:r>
              <a:rPr lang="hu-HU" sz="2400" dirty="0" smtClean="0"/>
              <a:t> and </a:t>
            </a:r>
            <a:r>
              <a:rPr lang="hu-HU" sz="2400" dirty="0" err="1" smtClean="0"/>
              <a:t>further</a:t>
            </a:r>
            <a:r>
              <a:rPr lang="hu-HU" sz="2400" dirty="0" smtClean="0"/>
              <a:t> </a:t>
            </a:r>
            <a:r>
              <a:rPr lang="hu-HU" sz="2400" dirty="0" err="1" smtClean="0"/>
              <a:t>train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</a:t>
            </a:r>
            <a:r>
              <a:rPr lang="hu-HU" sz="2400" dirty="0" err="1" smtClean="0"/>
              <a:t>capable</a:t>
            </a:r>
            <a:r>
              <a:rPr lang="hu-HU" sz="2400" dirty="0" smtClean="0"/>
              <a:t> of </a:t>
            </a:r>
            <a:r>
              <a:rPr lang="hu-HU" sz="2400" dirty="0" err="1" smtClean="0"/>
              <a:t>realizing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	   </a:t>
            </a:r>
            <a:r>
              <a:rPr lang="hu-HU" sz="2400" dirty="0" err="1" smtClean="0"/>
              <a:t>vision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strenghen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projects</a:t>
            </a:r>
            <a:r>
              <a:rPr lang="hu-HU" sz="2400" dirty="0" smtClean="0"/>
              <a:t> and </a:t>
            </a:r>
            <a:r>
              <a:rPr lang="hu-HU" sz="2400" dirty="0" err="1" smtClean="0"/>
              <a:t>people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8.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build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solutions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company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improve</a:t>
            </a:r>
            <a:r>
              <a:rPr lang="hu-HU" sz="2400" dirty="0" smtClean="0"/>
              <a:t> performance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customer</a:t>
            </a:r>
            <a:r>
              <a:rPr lang="hu-HU" sz="2400" dirty="0" smtClean="0"/>
              <a:t> </a:t>
            </a:r>
            <a:r>
              <a:rPr lang="hu-HU" sz="2400" dirty="0" err="1" smtClean="0"/>
              <a:t>focus</a:t>
            </a:r>
            <a:r>
              <a:rPr lang="hu-HU" sz="2400" dirty="0" smtClean="0"/>
              <a:t> and 	     	  </a:t>
            </a:r>
            <a:r>
              <a:rPr lang="hu-HU" sz="2400" dirty="0" err="1" smtClean="0"/>
              <a:t>productivity</a:t>
            </a:r>
            <a:r>
              <a:rPr lang="hu-HU" sz="2400" dirty="0" smtClean="0"/>
              <a:t> </a:t>
            </a:r>
            <a:r>
              <a:rPr lang="hu-HU" sz="2400" dirty="0" err="1" smtClean="0"/>
              <a:t>increases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emphasize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connection</a:t>
            </a:r>
            <a:r>
              <a:rPr lang="hu-HU" sz="2400" dirty="0" smtClean="0"/>
              <a:t> </a:t>
            </a:r>
            <a:r>
              <a:rPr lang="hu-HU" sz="2400" dirty="0" err="1" smtClean="0"/>
              <a:t>between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</a:t>
            </a:r>
            <a:r>
              <a:rPr lang="hu-HU" sz="2400" dirty="0" smtClean="0"/>
              <a:t> and </a:t>
            </a:r>
            <a:r>
              <a:rPr lang="hu-HU" sz="2400" dirty="0" err="1" smtClean="0"/>
              <a:t>new</a:t>
            </a:r>
            <a:r>
              <a:rPr lang="hu-HU" sz="2400" dirty="0" smtClean="0"/>
              <a:t> 	  	  </a:t>
            </a:r>
            <a:r>
              <a:rPr lang="hu-HU" sz="2400" dirty="0" err="1" smtClean="0"/>
              <a:t>behaviour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dirty="0" err="1" smtClean="0"/>
              <a:t>further</a:t>
            </a:r>
            <a:r>
              <a:rPr lang="hu-HU" sz="2400" dirty="0" smtClean="0"/>
              <a:t> </a:t>
            </a:r>
            <a:r>
              <a:rPr lang="hu-HU" sz="2400" dirty="0" err="1" smtClean="0"/>
              <a:t>training</a:t>
            </a:r>
            <a:r>
              <a:rPr lang="hu-HU" sz="2400" dirty="0" smtClean="0"/>
              <a:t> of </a:t>
            </a:r>
            <a:r>
              <a:rPr lang="hu-HU" sz="2400" dirty="0" err="1" smtClean="0"/>
              <a:t>managers</a:t>
            </a:r>
            <a:r>
              <a:rPr lang="hu-HU" sz="2400" dirty="0" smtClean="0"/>
              <a:t> and </a:t>
            </a:r>
            <a:r>
              <a:rPr lang="hu-HU" sz="2400" dirty="0" err="1" smtClean="0"/>
              <a:t>assuring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	  </a:t>
            </a:r>
            <a:r>
              <a:rPr lang="hu-HU" sz="2400" dirty="0" err="1" smtClean="0"/>
              <a:t>the</a:t>
            </a:r>
            <a:r>
              <a:rPr lang="hu-HU" sz="2400" dirty="0" smtClean="0"/>
              <a:t> management team.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042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smtClean="0"/>
              <a:t>PROCESS MODELS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Genaral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process-model</a:t>
            </a:r>
            <a:endParaRPr lang="hu-HU" sz="2400" b="1" dirty="0" smtClean="0"/>
          </a:p>
          <a:p>
            <a:pPr lvl="1"/>
            <a:r>
              <a:rPr lang="hu-HU" sz="2000" dirty="0" err="1" smtClean="0"/>
              <a:t>Problems</a:t>
            </a:r>
            <a:r>
              <a:rPr lang="hu-HU" sz="2000" dirty="0" smtClean="0"/>
              <a:t>, </a:t>
            </a:r>
            <a:r>
              <a:rPr lang="hu-HU" sz="2000" dirty="0" err="1" smtClean="0"/>
              <a:t>opportunities</a:t>
            </a:r>
            <a:r>
              <a:rPr lang="hu-HU" sz="2000" dirty="0" smtClean="0"/>
              <a:t>,</a:t>
            </a:r>
          </a:p>
          <a:p>
            <a:pPr lvl="1"/>
            <a:r>
              <a:rPr lang="hu-HU" sz="2000" dirty="0" err="1" smtClean="0"/>
              <a:t>Need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, </a:t>
            </a:r>
          </a:p>
          <a:p>
            <a:pPr lvl="1"/>
            <a:r>
              <a:rPr lang="hu-HU" sz="2000" dirty="0" err="1" smtClean="0"/>
              <a:t>Internal</a:t>
            </a:r>
            <a:r>
              <a:rPr lang="hu-HU" sz="2000" dirty="0" smtClean="0"/>
              <a:t> </a:t>
            </a:r>
            <a:r>
              <a:rPr lang="hu-HU" sz="2000" dirty="0" err="1" smtClean="0"/>
              <a:t>creativity</a:t>
            </a:r>
            <a:r>
              <a:rPr lang="hu-HU" sz="2000" dirty="0" smtClean="0"/>
              <a:t>, </a:t>
            </a:r>
            <a:r>
              <a:rPr lang="hu-HU" sz="2000" dirty="0" err="1" smtClean="0"/>
              <a:t>inventions</a:t>
            </a:r>
            <a:r>
              <a:rPr lang="hu-HU" sz="2000" dirty="0" smtClean="0"/>
              <a:t>, </a:t>
            </a:r>
          </a:p>
          <a:p>
            <a:pPr lvl="1"/>
            <a:r>
              <a:rPr lang="hu-HU" sz="2000" dirty="0" smtClean="0"/>
              <a:t>Idea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,</a:t>
            </a:r>
          </a:p>
          <a:p>
            <a:pPr lvl="1"/>
            <a:r>
              <a:rPr lang="hu-HU" sz="2000" dirty="0" err="1" smtClean="0"/>
              <a:t>Acceptance</a:t>
            </a:r>
            <a:r>
              <a:rPr lang="hu-HU" sz="2000" dirty="0" smtClean="0"/>
              <a:t> (</a:t>
            </a:r>
            <a:r>
              <a:rPr lang="hu-HU" sz="2000" dirty="0" err="1" smtClean="0"/>
              <a:t>decision</a:t>
            </a:r>
            <a:r>
              <a:rPr lang="hu-HU" sz="2000" dirty="0" smtClean="0"/>
              <a:t>),</a:t>
            </a:r>
          </a:p>
          <a:p>
            <a:pPr lvl="1"/>
            <a:r>
              <a:rPr lang="hu-HU" sz="2000" dirty="0" err="1" smtClean="0"/>
              <a:t>Implementation</a:t>
            </a:r>
            <a:r>
              <a:rPr lang="hu-HU" sz="2000" dirty="0" smtClean="0"/>
              <a:t>,</a:t>
            </a:r>
          </a:p>
          <a:p>
            <a:pPr lvl="1"/>
            <a:r>
              <a:rPr lang="hu-HU" sz="2000" dirty="0" err="1" smtClean="0"/>
              <a:t>Evaluation</a:t>
            </a:r>
            <a:r>
              <a:rPr lang="hu-HU" sz="2000" dirty="0" smtClean="0"/>
              <a:t>,</a:t>
            </a:r>
          </a:p>
          <a:p>
            <a:pPr lvl="1"/>
            <a:r>
              <a:rPr lang="hu-HU" sz="2000" dirty="0" err="1" smtClean="0"/>
              <a:t>Closing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.</a:t>
            </a:r>
          </a:p>
          <a:p>
            <a:pPr lvl="1"/>
            <a:endParaRPr lang="hu-HU" sz="2000" dirty="0"/>
          </a:p>
          <a:p>
            <a:pPr marL="0" indent="0">
              <a:buNone/>
            </a:pPr>
            <a:r>
              <a:rPr lang="hu-HU" sz="2400" b="1" dirty="0" smtClean="0"/>
              <a:t>	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41638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KANTER’S „MAGIC THREE” MODEL 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400" b="1" dirty="0" err="1" smtClean="0"/>
              <a:t>Level</a:t>
            </a:r>
            <a:r>
              <a:rPr lang="hu-HU" sz="2400" b="1" dirty="0" smtClean="0"/>
              <a:t> of	   	 </a:t>
            </a:r>
            <a:r>
              <a:rPr lang="hu-HU" sz="2400" b="1" dirty="0" err="1" smtClean="0"/>
              <a:t>Reason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for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change</a:t>
            </a:r>
            <a:r>
              <a:rPr lang="hu-HU" sz="2400" b="1" dirty="0" smtClean="0"/>
              <a:t>	   </a:t>
            </a:r>
            <a:r>
              <a:rPr lang="hu-HU" sz="2400" b="1" dirty="0" err="1" smtClean="0"/>
              <a:t>Form</a:t>
            </a:r>
            <a:r>
              <a:rPr lang="hu-HU" sz="2400" b="1" dirty="0" smtClean="0"/>
              <a:t>           </a:t>
            </a:r>
            <a:r>
              <a:rPr lang="hu-HU" sz="2400" b="1" dirty="0" err="1" smtClean="0"/>
              <a:t>Role</a:t>
            </a:r>
            <a:r>
              <a:rPr lang="hu-HU" sz="2400" b="1" dirty="0"/>
              <a:t> </a:t>
            </a:r>
            <a:r>
              <a:rPr lang="hu-HU" sz="2400" b="1" dirty="0" smtClean="0"/>
              <a:t>(</a:t>
            </a:r>
            <a:r>
              <a:rPr lang="hu-HU" sz="2400" b="1" dirty="0" err="1" smtClean="0"/>
              <a:t>how</a:t>
            </a:r>
            <a:r>
              <a:rPr lang="hu-HU" sz="2400" b="1" dirty="0" smtClean="0"/>
              <a:t>?)   </a:t>
            </a:r>
          </a:p>
          <a:p>
            <a:pPr marL="0" indent="0">
              <a:buNone/>
            </a:pPr>
            <a:r>
              <a:rPr lang="hu-HU" sz="2400" b="1" dirty="0" err="1" smtClean="0"/>
              <a:t>change</a:t>
            </a:r>
            <a:r>
              <a:rPr lang="hu-HU" sz="2400" b="1" dirty="0" smtClean="0"/>
              <a:t>  				  	  (</a:t>
            </a:r>
            <a:r>
              <a:rPr lang="hu-HU" sz="2400" b="1" dirty="0" err="1" smtClean="0"/>
              <a:t>what</a:t>
            </a:r>
            <a:r>
              <a:rPr lang="hu-HU" sz="2400" b="1" dirty="0" smtClean="0"/>
              <a:t>?)</a:t>
            </a:r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-------------------------------------------------------------------------------------------------------</a:t>
            </a:r>
            <a:endParaRPr lang="hu-HU" sz="2400" b="1" dirty="0"/>
          </a:p>
          <a:p>
            <a:pPr marL="0" indent="0">
              <a:buNone/>
            </a:pPr>
            <a:r>
              <a:rPr lang="hu-HU" sz="2400" dirty="0" err="1" smtClean="0"/>
              <a:t>Macro-level</a:t>
            </a:r>
            <a:r>
              <a:rPr lang="hu-HU" sz="2400" dirty="0" smtClean="0"/>
              <a:t>	  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too</a:t>
            </a:r>
            <a:r>
              <a:rPr lang="hu-HU" sz="2400" dirty="0" smtClean="0"/>
              <a:t> </a:t>
            </a:r>
            <a:r>
              <a:rPr lang="hu-HU" sz="2400" dirty="0" err="1" smtClean="0"/>
              <a:t>dinamic</a:t>
            </a:r>
            <a:r>
              <a:rPr lang="hu-HU" sz="2400" dirty="0" smtClean="0"/>
              <a:t>	               </a:t>
            </a:r>
            <a:r>
              <a:rPr lang="hu-HU" sz="2400" dirty="0" err="1"/>
              <a:t>C</a:t>
            </a:r>
            <a:r>
              <a:rPr lang="hu-HU" sz="2400" dirty="0" err="1" smtClean="0"/>
              <a:t>oncent-</a:t>
            </a:r>
            <a:r>
              <a:rPr lang="hu-HU" sz="2400" dirty="0" smtClean="0"/>
              <a:t>        </a:t>
            </a:r>
            <a:r>
              <a:rPr lang="hu-HU" sz="2400" dirty="0" err="1" smtClean="0"/>
              <a:t>Changing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stra-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changes</a:t>
            </a:r>
            <a:r>
              <a:rPr lang="hu-HU" sz="2400" dirty="0" smtClean="0"/>
              <a:t>	   </a:t>
            </a:r>
            <a:r>
              <a:rPr lang="hu-HU" sz="2400" dirty="0"/>
              <a:t>	 </a:t>
            </a:r>
            <a:r>
              <a:rPr lang="hu-HU" sz="2400" dirty="0" smtClean="0"/>
              <a:t>  market </a:t>
            </a:r>
            <a:r>
              <a:rPr lang="hu-HU" sz="2400" dirty="0" err="1" smtClean="0"/>
              <a:t>growth</a:t>
            </a:r>
            <a:r>
              <a:rPr lang="hu-HU" sz="2400" dirty="0" smtClean="0"/>
              <a:t>                   </a:t>
            </a:r>
            <a:r>
              <a:rPr lang="hu-HU" sz="2400" dirty="0" err="1" smtClean="0"/>
              <a:t>ration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       </a:t>
            </a:r>
            <a:r>
              <a:rPr lang="hu-HU" sz="2400" dirty="0" err="1" smtClean="0"/>
              <a:t>tegy</a:t>
            </a:r>
            <a:r>
              <a:rPr lang="hu-HU" sz="2400" dirty="0" smtClean="0"/>
              <a:t> of </a:t>
            </a:r>
            <a:r>
              <a:rPr lang="hu-HU" sz="2400" dirty="0" err="1" smtClean="0"/>
              <a:t>sales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(</a:t>
            </a:r>
            <a:r>
              <a:rPr lang="hu-HU" sz="2400" dirty="0" err="1" smtClean="0"/>
              <a:t>What</a:t>
            </a:r>
            <a:r>
              <a:rPr lang="hu-HU" sz="2400" dirty="0" smtClean="0"/>
              <a:t> is 	    		                                major           </a:t>
            </a:r>
          </a:p>
          <a:p>
            <a:pPr marL="0" indent="0">
              <a:buNone/>
            </a:pPr>
            <a:r>
              <a:rPr lang="hu-HU" sz="2400" dirty="0"/>
              <a:t>h</a:t>
            </a:r>
            <a:r>
              <a:rPr lang="hu-HU" sz="2400" dirty="0" smtClean="0"/>
              <a:t>appening		</a:t>
            </a:r>
            <a:r>
              <a:rPr lang="hu-HU" sz="2400" dirty="0"/>
              <a:t> </a:t>
            </a:r>
            <a:r>
              <a:rPr lang="hu-HU" sz="2400" dirty="0" smtClean="0"/>
              <a:t>                               </a:t>
            </a:r>
            <a:r>
              <a:rPr lang="hu-HU" sz="2400" dirty="0" err="1" smtClean="0"/>
              <a:t>markets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outside</a:t>
            </a:r>
            <a:r>
              <a:rPr lang="hu-HU" sz="2400" dirty="0" smtClean="0"/>
              <a:t>?)				     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		  	         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  </a:t>
            </a:r>
            <a:r>
              <a:rPr lang="hu-HU" sz="2400" dirty="0" err="1" smtClean="0"/>
              <a:t>Stagnating</a:t>
            </a:r>
            <a:r>
              <a:rPr lang="hu-HU" sz="2400" dirty="0" smtClean="0"/>
              <a:t> </a:t>
            </a:r>
            <a:r>
              <a:rPr lang="hu-HU" sz="2400" dirty="0" err="1" smtClean="0"/>
              <a:t>number</a:t>
            </a:r>
            <a:r>
              <a:rPr lang="hu-HU" sz="2400" dirty="0"/>
              <a:t> </a:t>
            </a:r>
            <a:r>
              <a:rPr lang="hu-HU" sz="2400" dirty="0" smtClean="0"/>
              <a:t>          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cover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   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routs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  of </a:t>
            </a:r>
            <a:r>
              <a:rPr lang="hu-HU" sz="2400" dirty="0" err="1" smtClean="0"/>
              <a:t>small</a:t>
            </a:r>
            <a:r>
              <a:rPr lang="hu-HU" sz="2400" dirty="0" smtClean="0"/>
              <a:t> </a:t>
            </a:r>
            <a:r>
              <a:rPr lang="hu-HU" sz="2400" dirty="0" err="1" smtClean="0"/>
              <a:t>outlets</a:t>
            </a:r>
            <a:r>
              <a:rPr lang="hu-HU" sz="2400" dirty="0" smtClean="0"/>
              <a:t>           </a:t>
            </a:r>
            <a:r>
              <a:rPr lang="hu-HU" sz="2400" dirty="0"/>
              <a:t> </a:t>
            </a:r>
            <a:r>
              <a:rPr lang="hu-HU" sz="2400" dirty="0" smtClean="0"/>
              <a:t>     most part of    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sales</a:t>
            </a:r>
            <a:r>
              <a:rPr lang="hu-HU" sz="2400" dirty="0" smtClean="0"/>
              <a:t> </a:t>
            </a:r>
            <a:r>
              <a:rPr lang="hu-HU" sz="2400" dirty="0" err="1" smtClean="0"/>
              <a:t>representa-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	</a:t>
            </a:r>
            <a:r>
              <a:rPr lang="hu-HU" sz="2400" dirty="0"/>
              <a:t> </a:t>
            </a:r>
            <a:r>
              <a:rPr lang="hu-HU" sz="2400" dirty="0" smtClean="0"/>
              <a:t>              </a:t>
            </a:r>
            <a:r>
              <a:rPr lang="hu-HU" sz="2400" dirty="0" err="1" smtClean="0"/>
              <a:t>small</a:t>
            </a:r>
            <a:r>
              <a:rPr lang="hu-HU" sz="2400" dirty="0" smtClean="0"/>
              <a:t> </a:t>
            </a:r>
            <a:r>
              <a:rPr lang="hu-HU" sz="2400" dirty="0" err="1" smtClean="0"/>
              <a:t>outlets</a:t>
            </a:r>
            <a:r>
              <a:rPr lang="hu-HU" sz="2400" dirty="0" smtClean="0"/>
              <a:t>    </a:t>
            </a:r>
            <a:r>
              <a:rPr lang="hu-HU" sz="2400" dirty="0" err="1" smtClean="0"/>
              <a:t>tives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		  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879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KANTER’S „MAGIC THREE” MODEL - </a:t>
            </a:r>
            <a:r>
              <a:rPr lang="hu-HU" sz="32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b="1" dirty="0" err="1"/>
              <a:t>Level</a:t>
            </a:r>
            <a:r>
              <a:rPr lang="hu-HU" sz="1800" b="1" dirty="0"/>
              <a:t> of	   	 </a:t>
            </a:r>
            <a:r>
              <a:rPr lang="hu-HU" sz="1800" b="1" dirty="0" err="1"/>
              <a:t>Reason</a:t>
            </a:r>
            <a:r>
              <a:rPr lang="hu-HU" sz="1800" b="1" dirty="0"/>
              <a:t> </a:t>
            </a:r>
            <a:r>
              <a:rPr lang="hu-HU" sz="1800" b="1" dirty="0" err="1"/>
              <a:t>for</a:t>
            </a:r>
            <a:r>
              <a:rPr lang="hu-HU" sz="1800" b="1" dirty="0"/>
              <a:t> </a:t>
            </a:r>
            <a:r>
              <a:rPr lang="hu-HU" sz="1800" b="1" dirty="0" err="1"/>
              <a:t>change</a:t>
            </a:r>
            <a:r>
              <a:rPr lang="hu-HU" sz="1800" b="1" dirty="0"/>
              <a:t>	   </a:t>
            </a:r>
            <a:r>
              <a:rPr lang="hu-HU" sz="1800" b="1" dirty="0" smtClean="0"/>
              <a:t>	</a:t>
            </a:r>
            <a:r>
              <a:rPr lang="hu-HU" sz="1800" b="1" dirty="0" err="1" smtClean="0"/>
              <a:t>Form</a:t>
            </a:r>
            <a:r>
              <a:rPr lang="hu-HU" sz="1800" b="1" dirty="0" smtClean="0"/>
              <a:t>          	 </a:t>
            </a:r>
            <a:r>
              <a:rPr lang="hu-HU" sz="1800" b="1" dirty="0" err="1"/>
              <a:t>Role</a:t>
            </a:r>
            <a:r>
              <a:rPr lang="hu-HU" sz="1800" b="1" dirty="0"/>
              <a:t> (</a:t>
            </a:r>
            <a:r>
              <a:rPr lang="hu-HU" sz="1800" b="1" dirty="0" err="1"/>
              <a:t>how</a:t>
            </a:r>
            <a:r>
              <a:rPr lang="hu-HU" sz="1800" b="1" dirty="0"/>
              <a:t>?)   </a:t>
            </a:r>
          </a:p>
          <a:p>
            <a:pPr marL="0" indent="0">
              <a:buNone/>
            </a:pPr>
            <a:r>
              <a:rPr lang="hu-HU" sz="1800" b="1" dirty="0" err="1"/>
              <a:t>change</a:t>
            </a:r>
            <a:r>
              <a:rPr lang="hu-HU" sz="1800" b="1" dirty="0"/>
              <a:t>  				  </a:t>
            </a:r>
            <a:r>
              <a:rPr lang="hu-HU" sz="1800" b="1" dirty="0" smtClean="0"/>
              <a:t>	(</a:t>
            </a:r>
            <a:r>
              <a:rPr lang="hu-HU" sz="1800" b="1" dirty="0" err="1"/>
              <a:t>what</a:t>
            </a:r>
            <a:r>
              <a:rPr lang="hu-HU" sz="1800" b="1" dirty="0" smtClean="0"/>
              <a:t>?)</a:t>
            </a:r>
          </a:p>
          <a:p>
            <a:pPr marL="0" indent="0">
              <a:buNone/>
            </a:pPr>
            <a:r>
              <a:rPr lang="hu-HU" sz="1800" b="1" dirty="0" smtClean="0"/>
              <a:t>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1800" b="1" dirty="0" smtClean="0"/>
              <a:t>		</a:t>
            </a:r>
            <a:r>
              <a:rPr lang="hu-HU" sz="1400" b="1" dirty="0" smtClean="0"/>
              <a:t>  </a:t>
            </a:r>
            <a:r>
              <a:rPr lang="hu-HU" sz="1400" dirty="0" err="1" smtClean="0"/>
              <a:t>Unchanged</a:t>
            </a:r>
            <a:r>
              <a:rPr lang="hu-HU" sz="1400" dirty="0" smtClean="0"/>
              <a:t> </a:t>
            </a:r>
            <a:r>
              <a:rPr lang="hu-HU" sz="1400" dirty="0" err="1" smtClean="0"/>
              <a:t>customer</a:t>
            </a:r>
            <a:r>
              <a:rPr lang="hu-HU" sz="1400" dirty="0" smtClean="0"/>
              <a:t>	</a:t>
            </a:r>
            <a:r>
              <a:rPr lang="hu-HU" sz="1400" dirty="0" err="1" smtClean="0"/>
              <a:t>Focus</a:t>
            </a:r>
            <a:r>
              <a:rPr lang="hu-HU" sz="1400" dirty="0" smtClean="0"/>
              <a:t> </a:t>
            </a:r>
            <a:r>
              <a:rPr lang="hu-HU" sz="1400" dirty="0" err="1" smtClean="0"/>
              <a:t>on</a:t>
            </a:r>
            <a:r>
              <a:rPr lang="hu-HU" sz="1400" dirty="0" smtClean="0"/>
              <a:t> </a:t>
            </a:r>
            <a:r>
              <a:rPr lang="hu-HU" sz="1400" dirty="0" err="1" smtClean="0"/>
              <a:t>small</a:t>
            </a:r>
            <a:endParaRPr lang="hu-HU" sz="1400" b="1" dirty="0" smtClean="0"/>
          </a:p>
          <a:p>
            <a:pPr marL="0" indent="0">
              <a:buNone/>
            </a:pPr>
            <a:r>
              <a:rPr lang="hu-HU" sz="1400" dirty="0" smtClean="0"/>
              <a:t>		    </a:t>
            </a:r>
            <a:r>
              <a:rPr lang="hu-HU" sz="1400" dirty="0" err="1" smtClean="0"/>
              <a:t>preferences</a:t>
            </a:r>
            <a:r>
              <a:rPr lang="hu-HU" sz="1400" dirty="0" smtClean="0"/>
              <a:t>		</a:t>
            </a:r>
            <a:r>
              <a:rPr lang="hu-HU" sz="1400" dirty="0" err="1" smtClean="0"/>
              <a:t>outlets</a:t>
            </a:r>
            <a:r>
              <a:rPr lang="hu-HU" sz="1400" dirty="0"/>
              <a:t>	</a:t>
            </a:r>
            <a:r>
              <a:rPr lang="hu-HU" sz="1400" dirty="0" smtClean="0"/>
              <a:t>	                 </a:t>
            </a:r>
          </a:p>
          <a:p>
            <a:pPr marL="0" indent="0">
              <a:buNone/>
            </a:pPr>
            <a:r>
              <a:rPr lang="hu-HU" sz="1400" dirty="0" smtClean="0"/>
              <a:t>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1400" dirty="0" smtClean="0"/>
              <a:t>Micro </a:t>
            </a:r>
            <a:r>
              <a:rPr lang="hu-HU" sz="1400" dirty="0" err="1" smtClean="0"/>
              <a:t>level</a:t>
            </a:r>
            <a:r>
              <a:rPr lang="hu-HU" sz="1400" dirty="0" smtClean="0"/>
              <a:t>		   </a:t>
            </a:r>
            <a:r>
              <a:rPr lang="hu-HU" sz="1400" dirty="0" err="1" smtClean="0"/>
              <a:t>Targets</a:t>
            </a:r>
            <a:r>
              <a:rPr lang="hu-HU" sz="1400" dirty="0" smtClean="0"/>
              <a:t> </a:t>
            </a:r>
            <a:r>
              <a:rPr lang="hu-HU" sz="1400" dirty="0" err="1" smtClean="0"/>
              <a:t>expected</a:t>
            </a:r>
            <a:r>
              <a:rPr lang="hu-HU" sz="1400" dirty="0" smtClean="0"/>
              <a:t> </a:t>
            </a:r>
            <a:r>
              <a:rPr lang="hu-HU" sz="1400" dirty="0" err="1" smtClean="0"/>
              <a:t>by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 	More </a:t>
            </a:r>
            <a:r>
              <a:rPr lang="hu-HU" sz="1400" dirty="0" err="1" smtClean="0"/>
              <a:t>focus</a:t>
            </a:r>
            <a:r>
              <a:rPr lang="hu-HU" sz="1400" dirty="0" smtClean="0"/>
              <a:t> </a:t>
            </a:r>
            <a:r>
              <a:rPr lang="hu-HU" sz="1400" dirty="0" err="1" smtClean="0"/>
              <a:t>on</a:t>
            </a:r>
            <a:r>
              <a:rPr lang="hu-HU" sz="1400" dirty="0" smtClean="0"/>
              <a:t> 	</a:t>
            </a:r>
            <a:r>
              <a:rPr lang="hu-HU" sz="1400" dirty="0" err="1" smtClean="0"/>
              <a:t>Changing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tours</a:t>
            </a:r>
            <a:r>
              <a:rPr lang="hu-HU" sz="1400" dirty="0" smtClean="0"/>
              <a:t> of</a:t>
            </a:r>
          </a:p>
          <a:p>
            <a:pPr marL="0" indent="0">
              <a:buNone/>
            </a:pPr>
            <a:r>
              <a:rPr lang="hu-HU" sz="1400" dirty="0" smtClean="0"/>
              <a:t>Változások	    	    </a:t>
            </a:r>
            <a:r>
              <a:rPr lang="hu-HU" sz="1400" dirty="0" err="1" smtClean="0"/>
              <a:t>company</a:t>
            </a:r>
            <a:r>
              <a:rPr lang="hu-HU" sz="1400" dirty="0" smtClean="0"/>
              <a:t>			</a:t>
            </a:r>
            <a:r>
              <a:rPr lang="hu-HU" sz="1400" dirty="0" err="1" smtClean="0"/>
              <a:t>food</a:t>
            </a:r>
            <a:r>
              <a:rPr lang="hu-HU" sz="1400" dirty="0" smtClean="0"/>
              <a:t> </a:t>
            </a:r>
            <a:r>
              <a:rPr lang="hu-HU" sz="1400" dirty="0" err="1" smtClean="0"/>
              <a:t>shops</a:t>
            </a:r>
            <a:r>
              <a:rPr lang="hu-HU" sz="1400" dirty="0" smtClean="0"/>
              <a:t>		</a:t>
            </a:r>
            <a:r>
              <a:rPr lang="hu-HU" sz="1400" dirty="0" err="1" smtClean="0"/>
              <a:t>sales</a:t>
            </a:r>
            <a:r>
              <a:rPr lang="hu-HU" sz="1400" dirty="0" smtClean="0"/>
              <a:t> </a:t>
            </a:r>
            <a:r>
              <a:rPr lang="hu-HU" sz="1400" dirty="0" err="1" smtClean="0"/>
              <a:t>representatives</a:t>
            </a:r>
            <a:endParaRPr lang="hu-HU" sz="1400" dirty="0" smtClean="0"/>
          </a:p>
          <a:p>
            <a:pPr marL="0" indent="0">
              <a:buNone/>
            </a:pPr>
            <a:r>
              <a:rPr lang="hu-HU" sz="1400" dirty="0" smtClean="0"/>
              <a:t>(Mi történik	    		</a:t>
            </a:r>
          </a:p>
          <a:p>
            <a:pPr marL="0" indent="0">
              <a:buNone/>
            </a:pPr>
            <a:r>
              <a:rPr lang="hu-HU" sz="1400" dirty="0" smtClean="0"/>
              <a:t>Belülről?)		   Tours of </a:t>
            </a:r>
            <a:r>
              <a:rPr lang="hu-HU" sz="1400" dirty="0" err="1" smtClean="0"/>
              <a:t>sales</a:t>
            </a:r>
            <a:r>
              <a:rPr lang="hu-HU" sz="1400" dirty="0" smtClean="0"/>
              <a:t> </a:t>
            </a:r>
            <a:r>
              <a:rPr lang="hu-HU" sz="1400" dirty="0" err="1" smtClean="0"/>
              <a:t>representatives</a:t>
            </a:r>
            <a:r>
              <a:rPr lang="hu-HU" sz="1400" dirty="0" smtClean="0"/>
              <a:t>	</a:t>
            </a:r>
            <a:r>
              <a:rPr lang="hu-HU" sz="1400" dirty="0" err="1" smtClean="0"/>
              <a:t>Changing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	</a:t>
            </a:r>
            <a:r>
              <a:rPr lang="hu-HU" sz="1400" dirty="0" err="1" smtClean="0"/>
              <a:t>Sales</a:t>
            </a:r>
            <a:r>
              <a:rPr lang="hu-HU" sz="1400" dirty="0" smtClean="0"/>
              <a:t> </a:t>
            </a:r>
            <a:r>
              <a:rPr lang="hu-HU" sz="1400" dirty="0" err="1" smtClean="0"/>
              <a:t>representatives</a:t>
            </a:r>
            <a:endParaRPr lang="hu-HU" sz="1400" dirty="0" smtClean="0"/>
          </a:p>
          <a:p>
            <a:pPr marL="0" indent="0">
              <a:buNone/>
            </a:pPr>
            <a:r>
              <a:rPr lang="hu-HU" sz="1400" dirty="0"/>
              <a:t>	</a:t>
            </a:r>
            <a:r>
              <a:rPr lang="hu-HU" sz="1400" dirty="0" smtClean="0"/>
              <a:t>	    </a:t>
            </a:r>
            <a:r>
              <a:rPr lang="hu-HU" sz="1400" dirty="0" err="1" smtClean="0"/>
              <a:t>are</a:t>
            </a:r>
            <a:r>
              <a:rPr lang="hu-HU" sz="1400" dirty="0" smtClean="0"/>
              <a:t> </a:t>
            </a:r>
            <a:r>
              <a:rPr lang="hu-HU" sz="1400" dirty="0" err="1" smtClean="0"/>
              <a:t>not</a:t>
            </a:r>
            <a:r>
              <a:rPr lang="hu-HU" sz="1400" dirty="0" smtClean="0"/>
              <a:t> </a:t>
            </a:r>
            <a:r>
              <a:rPr lang="hu-HU" sz="1400" dirty="0" err="1" smtClean="0"/>
              <a:t>acceptable</a:t>
            </a:r>
            <a:r>
              <a:rPr lang="hu-HU" sz="1400" dirty="0" smtClean="0"/>
              <a:t>		</a:t>
            </a:r>
            <a:r>
              <a:rPr lang="hu-HU" sz="1400" dirty="0" err="1" smtClean="0"/>
              <a:t>tours</a:t>
            </a:r>
            <a:r>
              <a:rPr lang="hu-HU" sz="1400" dirty="0" smtClean="0"/>
              <a:t>		</a:t>
            </a:r>
            <a:r>
              <a:rPr lang="hu-HU" sz="1400" dirty="0" err="1" smtClean="0"/>
              <a:t>visit</a:t>
            </a:r>
            <a:r>
              <a:rPr lang="hu-HU" sz="1400" dirty="0" smtClean="0"/>
              <a:t> </a:t>
            </a:r>
            <a:r>
              <a:rPr lang="hu-HU" sz="1400" dirty="0" err="1" smtClean="0"/>
              <a:t>new</a:t>
            </a:r>
            <a:r>
              <a:rPr lang="hu-HU" sz="1400" dirty="0" smtClean="0"/>
              <a:t> </a:t>
            </a:r>
            <a:r>
              <a:rPr lang="hu-HU" sz="1400" dirty="0" err="1" smtClean="0"/>
              <a:t>outlets</a:t>
            </a:r>
            <a:r>
              <a:rPr lang="hu-HU" sz="1400" dirty="0" smtClean="0"/>
              <a:t> </a:t>
            </a:r>
            <a:r>
              <a:rPr lang="hu-HU" sz="1400" dirty="0" err="1" smtClean="0"/>
              <a:t>in</a:t>
            </a:r>
            <a:r>
              <a:rPr lang="hu-HU" sz="1400" dirty="0" smtClean="0"/>
              <a:t> </a:t>
            </a:r>
          </a:p>
          <a:p>
            <a:pPr marL="0" indent="0">
              <a:buNone/>
            </a:pPr>
            <a:r>
              <a:rPr lang="hu-HU" sz="1400" dirty="0"/>
              <a:t>	</a:t>
            </a:r>
            <a:r>
              <a:rPr lang="hu-HU" sz="1400" dirty="0" smtClean="0"/>
              <a:t>						</a:t>
            </a:r>
            <a:r>
              <a:rPr lang="hu-HU" sz="1400" dirty="0" err="1" smtClean="0"/>
              <a:t>their</a:t>
            </a:r>
            <a:r>
              <a:rPr lang="hu-HU" sz="1400" dirty="0" smtClean="0"/>
              <a:t> </a:t>
            </a:r>
            <a:r>
              <a:rPr lang="hu-HU" sz="1400" dirty="0" err="1" smtClean="0"/>
              <a:t>field</a:t>
            </a:r>
            <a:r>
              <a:rPr lang="hu-HU" sz="1400" dirty="0" smtClean="0"/>
              <a:t> </a:t>
            </a:r>
          </a:p>
          <a:p>
            <a:pPr marL="0" indent="0">
              <a:buNone/>
            </a:pPr>
            <a:r>
              <a:rPr lang="hu-HU" sz="1400" dirty="0"/>
              <a:t>	</a:t>
            </a:r>
            <a:r>
              <a:rPr lang="hu-HU" sz="1400" dirty="0" smtClean="0"/>
              <a:t>	   </a:t>
            </a:r>
            <a:r>
              <a:rPr lang="hu-HU" sz="1400" dirty="0" err="1" smtClean="0"/>
              <a:t>High</a:t>
            </a:r>
            <a:r>
              <a:rPr lang="hu-HU" sz="1400" dirty="0" smtClean="0"/>
              <a:t> </a:t>
            </a:r>
            <a:r>
              <a:rPr lang="hu-HU" sz="1400" dirty="0" err="1" smtClean="0"/>
              <a:t>level</a:t>
            </a:r>
            <a:r>
              <a:rPr lang="hu-HU" sz="1400" dirty="0" smtClean="0"/>
              <a:t> of </a:t>
            </a:r>
            <a:r>
              <a:rPr lang="hu-HU" sz="1400" dirty="0" err="1" smtClean="0"/>
              <a:t>fluctuation</a:t>
            </a:r>
            <a:r>
              <a:rPr lang="hu-HU" sz="1400" dirty="0" smtClean="0"/>
              <a:t>	</a:t>
            </a:r>
            <a:r>
              <a:rPr lang="hu-HU" sz="1400" dirty="0" err="1" smtClean="0"/>
              <a:t>Impoving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  	</a:t>
            </a:r>
            <a:r>
              <a:rPr lang="hu-HU" sz="1400" dirty="0" err="1" smtClean="0"/>
              <a:t>Changing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bonus</a:t>
            </a:r>
            <a:endParaRPr lang="hu-HU" sz="1400" dirty="0" smtClean="0"/>
          </a:p>
          <a:p>
            <a:pPr marL="0" indent="0">
              <a:buNone/>
            </a:pPr>
            <a:r>
              <a:rPr lang="hu-HU" sz="1400" dirty="0" smtClean="0"/>
              <a:t>		   </a:t>
            </a:r>
            <a:r>
              <a:rPr lang="hu-HU" sz="1400" dirty="0" err="1" smtClean="0"/>
              <a:t>within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group</a:t>
            </a:r>
            <a:r>
              <a:rPr lang="hu-HU" sz="1400" dirty="0" smtClean="0"/>
              <a:t>		</a:t>
            </a:r>
            <a:r>
              <a:rPr lang="hu-HU" sz="1400" dirty="0" err="1" smtClean="0"/>
              <a:t>commitment</a:t>
            </a:r>
            <a:r>
              <a:rPr lang="hu-HU" sz="1400" dirty="0" smtClean="0"/>
              <a:t> of 	</a:t>
            </a:r>
            <a:r>
              <a:rPr lang="hu-HU" sz="1400" dirty="0" err="1" smtClean="0"/>
              <a:t>system</a:t>
            </a:r>
            <a:endParaRPr lang="hu-HU" sz="1400" dirty="0" smtClean="0"/>
          </a:p>
          <a:p>
            <a:pPr marL="0" indent="0">
              <a:buNone/>
            </a:pPr>
            <a:r>
              <a:rPr lang="hu-HU" sz="1400" dirty="0" smtClean="0"/>
              <a:t>		   			of </a:t>
            </a:r>
            <a:r>
              <a:rPr lang="hu-HU" sz="1400" dirty="0" err="1" smtClean="0"/>
              <a:t>sales</a:t>
            </a:r>
            <a:r>
              <a:rPr lang="hu-HU" sz="1400" dirty="0" smtClean="0"/>
              <a:t> </a:t>
            </a:r>
            <a:r>
              <a:rPr lang="hu-HU" sz="1400" dirty="0" err="1" smtClean="0"/>
              <a:t>represen-</a:t>
            </a:r>
            <a:endParaRPr lang="hu-HU" sz="1400" dirty="0" smtClean="0"/>
          </a:p>
          <a:p>
            <a:pPr marL="0" indent="0">
              <a:buNone/>
            </a:pPr>
            <a:r>
              <a:rPr lang="hu-HU" sz="1400" dirty="0"/>
              <a:t>	</a:t>
            </a:r>
            <a:r>
              <a:rPr lang="hu-HU" sz="1400" dirty="0" smtClean="0"/>
              <a:t>				</a:t>
            </a:r>
            <a:r>
              <a:rPr lang="hu-HU" sz="1400" dirty="0" err="1" smtClean="0"/>
              <a:t>tatives</a:t>
            </a:r>
            <a:r>
              <a:rPr lang="hu-HU" sz="1400" dirty="0" smtClean="0"/>
              <a:t>			</a:t>
            </a:r>
            <a:r>
              <a:rPr lang="hu-HU" sz="1800" dirty="0" smtClean="0"/>
              <a:t>		</a:t>
            </a:r>
          </a:p>
          <a:p>
            <a:pPr marL="0" indent="0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7084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KANTER’S „MAGIC THREE” MODEL  - </a:t>
            </a:r>
            <a:r>
              <a:rPr lang="hu-HU" sz="32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400" b="1" dirty="0" err="1"/>
              <a:t>Level</a:t>
            </a:r>
            <a:r>
              <a:rPr lang="hu-HU" sz="2400" b="1" dirty="0"/>
              <a:t> of	   	 </a:t>
            </a:r>
            <a:r>
              <a:rPr lang="hu-HU" sz="2400" b="1" dirty="0" err="1"/>
              <a:t>Reason</a:t>
            </a:r>
            <a:r>
              <a:rPr lang="hu-HU" sz="2400" b="1" dirty="0"/>
              <a:t> </a:t>
            </a:r>
            <a:r>
              <a:rPr lang="hu-HU" sz="2400" b="1" dirty="0" err="1"/>
              <a:t>for</a:t>
            </a:r>
            <a:r>
              <a:rPr lang="hu-HU" sz="2400" b="1" dirty="0"/>
              <a:t> </a:t>
            </a:r>
            <a:r>
              <a:rPr lang="hu-HU" sz="2400" b="1" dirty="0" err="1"/>
              <a:t>change</a:t>
            </a:r>
            <a:r>
              <a:rPr lang="hu-HU" sz="2400" b="1" dirty="0"/>
              <a:t>	   </a:t>
            </a:r>
            <a:r>
              <a:rPr lang="hu-HU" sz="2400" b="1" dirty="0" err="1" smtClean="0"/>
              <a:t>Form</a:t>
            </a:r>
            <a:r>
              <a:rPr lang="hu-HU" sz="2400" b="1" dirty="0" smtClean="0"/>
              <a:t>          </a:t>
            </a:r>
            <a:r>
              <a:rPr lang="hu-HU" sz="2400" b="1" dirty="0"/>
              <a:t>	 </a:t>
            </a:r>
            <a:r>
              <a:rPr lang="hu-HU" sz="2400" b="1" dirty="0" err="1"/>
              <a:t>Role</a:t>
            </a:r>
            <a:r>
              <a:rPr lang="hu-HU" sz="2400" b="1" dirty="0"/>
              <a:t> (</a:t>
            </a:r>
            <a:r>
              <a:rPr lang="hu-HU" sz="2400" b="1" dirty="0" err="1"/>
              <a:t>how</a:t>
            </a:r>
            <a:r>
              <a:rPr lang="hu-HU" sz="2400" b="1" dirty="0"/>
              <a:t>?)   </a:t>
            </a:r>
          </a:p>
          <a:p>
            <a:pPr marL="0" indent="0">
              <a:buNone/>
            </a:pPr>
            <a:r>
              <a:rPr lang="hu-HU" sz="2400" b="1" dirty="0" err="1"/>
              <a:t>change</a:t>
            </a:r>
            <a:r>
              <a:rPr lang="hu-HU" sz="2400" b="1" dirty="0"/>
              <a:t>  				  </a:t>
            </a:r>
            <a:r>
              <a:rPr lang="hu-HU" sz="2400" b="1" dirty="0" smtClean="0"/>
              <a:t>(</a:t>
            </a:r>
            <a:r>
              <a:rPr lang="hu-HU" sz="2400" b="1" dirty="0" err="1"/>
              <a:t>what</a:t>
            </a:r>
            <a:r>
              <a:rPr lang="hu-HU" sz="2400" b="1" dirty="0" smtClean="0"/>
              <a:t>?)</a:t>
            </a:r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smtClean="0"/>
              <a:t>		   </a:t>
            </a:r>
            <a:r>
              <a:rPr lang="hu-HU" sz="2200" dirty="0" err="1" smtClean="0"/>
              <a:t>Motivation</a:t>
            </a:r>
            <a:r>
              <a:rPr lang="hu-HU" sz="2200" dirty="0" smtClean="0"/>
              <a:t> of </a:t>
            </a:r>
            <a:r>
              <a:rPr lang="hu-HU" sz="2200" dirty="0" err="1" smtClean="0"/>
              <a:t>sales</a:t>
            </a:r>
            <a:r>
              <a:rPr lang="hu-HU" sz="2000" dirty="0" smtClean="0"/>
              <a:t>	</a:t>
            </a:r>
            <a:r>
              <a:rPr lang="hu-HU" sz="2000" dirty="0" err="1" smtClean="0"/>
              <a:t>They</a:t>
            </a:r>
            <a:r>
              <a:rPr lang="hu-HU" sz="2000" dirty="0" smtClean="0"/>
              <a:t> must be	</a:t>
            </a:r>
            <a:r>
              <a:rPr lang="hu-HU" sz="2000" dirty="0" err="1" smtClean="0"/>
              <a:t>Incorporating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		   </a:t>
            </a:r>
            <a:r>
              <a:rPr lang="hu-HU" sz="2000" dirty="0" err="1" smtClean="0"/>
              <a:t>representatives</a:t>
            </a:r>
            <a:r>
              <a:rPr lang="hu-HU" sz="2000" dirty="0" smtClean="0"/>
              <a:t> is </a:t>
            </a:r>
            <a:r>
              <a:rPr lang="hu-HU" sz="2000" dirty="0"/>
              <a:t> </a:t>
            </a:r>
            <a:r>
              <a:rPr lang="hu-HU" sz="2000" dirty="0" smtClean="0"/>
              <a:t>              made </a:t>
            </a:r>
            <a:r>
              <a:rPr lang="hu-HU" sz="2000" dirty="0" err="1" smtClean="0"/>
              <a:t>interested</a:t>
            </a:r>
            <a:r>
              <a:rPr lang="hu-HU" sz="2000" dirty="0" smtClean="0"/>
              <a:t> 	</a:t>
            </a:r>
            <a:r>
              <a:rPr lang="hu-HU" sz="2000" dirty="0" err="1" smtClean="0"/>
              <a:t>distribution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	                    </a:t>
            </a:r>
            <a:r>
              <a:rPr lang="hu-HU" sz="2000" dirty="0" err="1" smtClean="0"/>
              <a:t>difficult</a:t>
            </a:r>
            <a:r>
              <a:rPr lang="hu-HU" sz="2000" dirty="0" smtClean="0"/>
              <a:t>           		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success</a:t>
            </a:r>
            <a:r>
              <a:rPr lang="hu-HU" sz="2400" dirty="0"/>
              <a:t>	</a:t>
            </a:r>
            <a:r>
              <a:rPr lang="hu-HU" sz="2200" dirty="0" err="1" smtClean="0"/>
              <a:t>standards</a:t>
            </a:r>
            <a:r>
              <a:rPr lang="hu-HU" sz="2200" dirty="0" smtClean="0"/>
              <a:t> </a:t>
            </a:r>
            <a:r>
              <a:rPr lang="hu-HU" sz="2200" dirty="0" err="1" smtClean="0"/>
              <a:t>into</a:t>
            </a:r>
            <a:endParaRPr lang="hu-HU" sz="2200" dirty="0" smtClean="0"/>
          </a:p>
          <a:p>
            <a:pPr marL="400050" lvl="1" indent="0">
              <a:buNone/>
            </a:pPr>
            <a:r>
              <a:rPr lang="hu-HU" sz="2200" dirty="0"/>
              <a:t>	</a:t>
            </a:r>
            <a:r>
              <a:rPr lang="hu-HU" sz="2200" dirty="0" smtClean="0"/>
              <a:t>						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bonus</a:t>
            </a:r>
            <a:r>
              <a:rPr lang="hu-HU" sz="2200" dirty="0" smtClean="0"/>
              <a:t> 							</a:t>
            </a:r>
            <a:r>
              <a:rPr lang="hu-HU" sz="2200" dirty="0" err="1" smtClean="0"/>
              <a:t>system</a:t>
            </a:r>
            <a:endParaRPr lang="hu-HU" sz="2200" dirty="0" smtClean="0"/>
          </a:p>
          <a:p>
            <a:pPr marL="400050" lvl="1" indent="0">
              <a:buNone/>
            </a:pPr>
            <a:r>
              <a:rPr lang="hu-HU" sz="1600" dirty="0"/>
              <a:t>	</a:t>
            </a:r>
            <a:r>
              <a:rPr lang="hu-HU" sz="1600" dirty="0" smtClean="0"/>
              <a:t>	    </a:t>
            </a:r>
            <a:r>
              <a:rPr lang="hu-HU" sz="2200" dirty="0" err="1" smtClean="0"/>
              <a:t>Communication</a:t>
            </a:r>
            <a:r>
              <a:rPr lang="hu-HU" sz="2200" dirty="0" smtClean="0"/>
              <a:t> is </a:t>
            </a:r>
            <a:r>
              <a:rPr lang="hu-HU" sz="2200" dirty="0" err="1" smtClean="0"/>
              <a:t>not</a:t>
            </a:r>
            <a:r>
              <a:rPr lang="hu-HU" sz="2200" dirty="0" smtClean="0"/>
              <a:t>	</a:t>
            </a:r>
            <a:r>
              <a:rPr lang="hu-HU" sz="2200" dirty="0" err="1" smtClean="0"/>
              <a:t>Improving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	More </a:t>
            </a:r>
            <a:r>
              <a:rPr lang="hu-HU" sz="2200" dirty="0" err="1" smtClean="0"/>
              <a:t>frequent</a:t>
            </a:r>
            <a:r>
              <a:rPr lang="hu-HU" sz="2200" dirty="0" smtClean="0"/>
              <a:t> 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   </a:t>
            </a:r>
            <a:r>
              <a:rPr lang="hu-HU" sz="2000" dirty="0" err="1" smtClean="0"/>
              <a:t>acceptable</a:t>
            </a:r>
            <a:r>
              <a:rPr lang="hu-HU" sz="2000" dirty="0" smtClean="0"/>
              <a:t>		</a:t>
            </a:r>
            <a:r>
              <a:rPr lang="hu-HU" sz="2000" dirty="0" err="1" smtClean="0"/>
              <a:t>communication</a:t>
            </a:r>
            <a:r>
              <a:rPr lang="hu-HU" sz="2000" dirty="0" smtClean="0"/>
              <a:t>	</a:t>
            </a:r>
            <a:r>
              <a:rPr lang="hu-HU" sz="2000" dirty="0" err="1" smtClean="0"/>
              <a:t>meetings</a:t>
            </a:r>
            <a:r>
              <a:rPr lang="hu-HU" sz="2000" dirty="0" smtClean="0"/>
              <a:t> 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			</a:t>
            </a:r>
            <a:r>
              <a:rPr lang="hu-HU" sz="2000" dirty="0" err="1" smtClean="0"/>
              <a:t>system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100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KANTER’S „MAGIC THREE” MODEL  - </a:t>
            </a:r>
            <a:r>
              <a:rPr lang="hu-HU" sz="3200" b="1" dirty="0" err="1" smtClean="0"/>
              <a:t>continued</a:t>
            </a:r>
            <a:r>
              <a:rPr lang="hu-HU" sz="3200" b="1" dirty="0" smtClean="0"/>
              <a:t> 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err="1"/>
              <a:t>Level</a:t>
            </a:r>
            <a:r>
              <a:rPr lang="hu-HU" sz="2000" b="1" dirty="0"/>
              <a:t> of	   	 </a:t>
            </a:r>
            <a:r>
              <a:rPr lang="hu-HU" sz="2000" b="1" dirty="0" err="1"/>
              <a:t>Reason</a:t>
            </a:r>
            <a:r>
              <a:rPr lang="hu-HU" sz="2000" b="1" dirty="0"/>
              <a:t> </a:t>
            </a:r>
            <a:r>
              <a:rPr lang="hu-HU" sz="2000" b="1" dirty="0" err="1"/>
              <a:t>for</a:t>
            </a:r>
            <a:r>
              <a:rPr lang="hu-HU" sz="2000" b="1" dirty="0"/>
              <a:t> </a:t>
            </a:r>
            <a:r>
              <a:rPr lang="hu-HU" sz="2000" b="1" dirty="0" err="1"/>
              <a:t>change</a:t>
            </a:r>
            <a:r>
              <a:rPr lang="hu-HU" sz="2000" b="1" dirty="0"/>
              <a:t>	   </a:t>
            </a:r>
            <a:r>
              <a:rPr lang="hu-HU" sz="2000" b="1" dirty="0" err="1"/>
              <a:t>Form</a:t>
            </a:r>
            <a:r>
              <a:rPr lang="hu-HU" sz="2000" b="1" dirty="0"/>
              <a:t>          	 </a:t>
            </a:r>
            <a:r>
              <a:rPr lang="hu-HU" sz="2000" b="1" dirty="0" err="1"/>
              <a:t>Role</a:t>
            </a:r>
            <a:r>
              <a:rPr lang="hu-HU" sz="2000" b="1" dirty="0"/>
              <a:t> (</a:t>
            </a:r>
            <a:r>
              <a:rPr lang="hu-HU" sz="2000" b="1" dirty="0" err="1"/>
              <a:t>how</a:t>
            </a:r>
            <a:r>
              <a:rPr lang="hu-HU" sz="2000" b="1" dirty="0"/>
              <a:t>?)   </a:t>
            </a:r>
          </a:p>
          <a:p>
            <a:pPr marL="0" indent="0">
              <a:buNone/>
            </a:pPr>
            <a:r>
              <a:rPr lang="hu-HU" sz="2000" b="1" dirty="0" err="1"/>
              <a:t>change</a:t>
            </a:r>
            <a:r>
              <a:rPr lang="hu-HU" sz="2000" b="1" dirty="0"/>
              <a:t>  				  </a:t>
            </a:r>
            <a:r>
              <a:rPr lang="hu-HU" sz="2000" b="1" dirty="0" smtClean="0"/>
              <a:t>  	  (</a:t>
            </a:r>
            <a:r>
              <a:rPr lang="hu-HU" sz="2000" b="1" dirty="0" err="1"/>
              <a:t>what</a:t>
            </a:r>
            <a:r>
              <a:rPr lang="hu-HU" sz="2000" b="1" dirty="0" smtClean="0"/>
              <a:t>?)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000" dirty="0" smtClean="0"/>
              <a:t>		   The </a:t>
            </a:r>
            <a:r>
              <a:rPr lang="hu-HU" sz="2000" dirty="0" err="1" smtClean="0"/>
              <a:t>control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	</a:t>
            </a:r>
            <a:r>
              <a:rPr lang="hu-HU" sz="2000" dirty="0" err="1" smtClean="0"/>
              <a:t>Regional</a:t>
            </a:r>
            <a:r>
              <a:rPr lang="hu-HU" sz="2000" dirty="0" smtClean="0"/>
              <a:t> </a:t>
            </a:r>
            <a:r>
              <a:rPr lang="hu-HU" sz="2000" dirty="0" err="1" smtClean="0"/>
              <a:t>mana-</a:t>
            </a:r>
            <a:r>
              <a:rPr lang="hu-HU" sz="2000" dirty="0" smtClean="0"/>
              <a:t>    Extra 			   </a:t>
            </a:r>
            <a:r>
              <a:rPr lang="hu-HU" sz="2000" dirty="0" err="1" smtClean="0"/>
              <a:t>regional</a:t>
            </a:r>
            <a:r>
              <a:rPr lang="hu-HU" sz="2000" dirty="0" smtClean="0"/>
              <a:t> </a:t>
            </a:r>
            <a:r>
              <a:rPr lang="hu-HU" sz="2000" dirty="0" err="1" smtClean="0"/>
              <a:t>group</a:t>
            </a:r>
            <a:r>
              <a:rPr lang="hu-HU" sz="2000" dirty="0" smtClean="0"/>
              <a:t> is	</a:t>
            </a:r>
            <a:r>
              <a:rPr lang="hu-HU" sz="2000" dirty="0" err="1" smtClean="0"/>
              <a:t>gers</a:t>
            </a:r>
            <a:r>
              <a:rPr lang="hu-HU" sz="2000" dirty="0" smtClean="0"/>
              <a:t>’ </a:t>
            </a:r>
            <a:r>
              <a:rPr lang="hu-HU" sz="2000" dirty="0" err="1" smtClean="0"/>
              <a:t>workload</a:t>
            </a:r>
            <a:r>
              <a:rPr lang="hu-HU" sz="2000" dirty="0" smtClean="0"/>
              <a:t>     </a:t>
            </a:r>
            <a:r>
              <a:rPr lang="hu-HU" sz="2000" dirty="0" err="1" smtClean="0"/>
              <a:t>regional</a:t>
            </a:r>
            <a:r>
              <a:rPr lang="hu-HU" sz="2000" dirty="0" smtClean="0"/>
              <a:t> </a:t>
            </a:r>
            <a:r>
              <a:rPr lang="hu-HU" sz="2000" dirty="0" err="1" smtClean="0"/>
              <a:t>mana-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   is </a:t>
            </a:r>
            <a:r>
              <a:rPr lang="hu-HU" sz="2000" dirty="0" err="1" smtClean="0"/>
              <a:t>not</a:t>
            </a:r>
            <a:r>
              <a:rPr lang="hu-HU" sz="2000" dirty="0" smtClean="0"/>
              <a:t> </a:t>
            </a:r>
            <a:r>
              <a:rPr lang="hu-HU" sz="2000" dirty="0" err="1" smtClean="0"/>
              <a:t>solves</a:t>
            </a:r>
            <a:r>
              <a:rPr lang="hu-HU" sz="2000" dirty="0" smtClean="0"/>
              <a:t>	 	must be </a:t>
            </a:r>
            <a:r>
              <a:rPr lang="hu-HU" sz="2000" dirty="0" err="1" smtClean="0"/>
              <a:t>reduced</a:t>
            </a:r>
            <a:r>
              <a:rPr lang="hu-HU" sz="2000" dirty="0" smtClean="0"/>
              <a:t>   </a:t>
            </a:r>
            <a:r>
              <a:rPr lang="hu-HU" sz="2000" dirty="0" err="1" smtClean="0"/>
              <a:t>gers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					be </a:t>
            </a:r>
            <a:r>
              <a:rPr lang="hu-HU" sz="2000" dirty="0" err="1" smtClean="0"/>
              <a:t>hired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			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   POS </a:t>
            </a:r>
            <a:r>
              <a:rPr lang="hu-HU" sz="2000" dirty="0" err="1" smtClean="0"/>
              <a:t>materials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	</a:t>
            </a:r>
            <a:r>
              <a:rPr lang="hu-HU" sz="2000" dirty="0" err="1" smtClean="0"/>
              <a:t>Continuous</a:t>
            </a:r>
            <a:r>
              <a:rPr lang="hu-HU" sz="2000" dirty="0" smtClean="0"/>
              <a:t>          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			   </a:t>
            </a:r>
            <a:r>
              <a:rPr lang="hu-HU" sz="2000" dirty="0" err="1" smtClean="0"/>
              <a:t>not</a:t>
            </a:r>
            <a:r>
              <a:rPr lang="hu-HU" sz="2000" dirty="0" smtClean="0"/>
              <a:t> </a:t>
            </a:r>
            <a:r>
              <a:rPr lang="hu-HU" sz="2000" dirty="0" err="1" smtClean="0"/>
              <a:t>available</a:t>
            </a:r>
            <a:r>
              <a:rPr lang="hu-HU" sz="2000" dirty="0" smtClean="0"/>
              <a:t>		</a:t>
            </a:r>
            <a:r>
              <a:rPr lang="hu-HU" sz="2000" dirty="0" err="1" smtClean="0"/>
              <a:t>POS</a:t>
            </a:r>
            <a:r>
              <a:rPr lang="hu-HU" sz="2000" dirty="0" smtClean="0"/>
              <a:t> </a:t>
            </a:r>
            <a:r>
              <a:rPr lang="hu-HU" sz="2000" dirty="0" err="1" smtClean="0"/>
              <a:t>develop-</a:t>
            </a:r>
            <a:r>
              <a:rPr lang="hu-HU" sz="2000" dirty="0" smtClean="0"/>
              <a:t>        </a:t>
            </a:r>
            <a:r>
              <a:rPr lang="hu-HU" sz="2000" dirty="0" err="1" smtClean="0"/>
              <a:t>purchasing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   	          		ment		</a:t>
            </a:r>
            <a:r>
              <a:rPr lang="hu-HU" sz="2000" dirty="0" err="1" smtClean="0"/>
              <a:t>department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				            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910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THE MODEL OF CONTINUOUS DEVELOPMENT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It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most </a:t>
            </a:r>
            <a:r>
              <a:rPr lang="hu-HU" sz="2400" dirty="0" err="1" smtClean="0"/>
              <a:t>frequently</a:t>
            </a:r>
            <a:r>
              <a:rPr lang="hu-HU" sz="2400" dirty="0" smtClean="0"/>
              <a:t> </a:t>
            </a:r>
            <a:r>
              <a:rPr lang="hu-HU" sz="2400" dirty="0" err="1" smtClean="0"/>
              <a:t>occuring</a:t>
            </a:r>
            <a:r>
              <a:rPr lang="hu-HU" sz="2400" dirty="0" smtClean="0"/>
              <a:t> </a:t>
            </a:r>
            <a:r>
              <a:rPr lang="hu-HU" sz="2400" dirty="0" err="1" smtClean="0"/>
              <a:t>type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many</a:t>
            </a:r>
            <a:r>
              <a:rPr lang="hu-HU" sz="2400" dirty="0" smtClean="0"/>
              <a:t> </a:t>
            </a:r>
            <a:r>
              <a:rPr lang="hu-HU" sz="2400" dirty="0" err="1" smtClean="0"/>
              <a:t>cases</a:t>
            </a:r>
            <a:r>
              <a:rPr lang="hu-HU" sz="2400" dirty="0" smtClean="0"/>
              <a:t> </a:t>
            </a:r>
            <a:r>
              <a:rPr lang="hu-HU" sz="2400" dirty="0" err="1" smtClean="0"/>
              <a:t>it</a:t>
            </a:r>
            <a:r>
              <a:rPr lang="hu-HU" sz="2400" dirty="0" smtClean="0"/>
              <a:t> is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reduction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hiarerchical</a:t>
            </a:r>
            <a:r>
              <a:rPr lang="hu-HU" sz="2400" dirty="0" smtClean="0"/>
              <a:t> </a:t>
            </a:r>
            <a:r>
              <a:rPr lang="hu-HU" sz="2400" dirty="0" err="1" smtClean="0"/>
              <a:t>levels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Mergers</a:t>
            </a:r>
            <a:r>
              <a:rPr lang="hu-HU" sz="2400" dirty="0" smtClean="0"/>
              <a:t> &amp; </a:t>
            </a:r>
            <a:r>
              <a:rPr lang="hu-HU" sz="2400" dirty="0" err="1" smtClean="0"/>
              <a:t>acquisitions</a:t>
            </a:r>
            <a:r>
              <a:rPr lang="hu-HU" sz="2400" dirty="0" smtClean="0"/>
              <a:t> </a:t>
            </a:r>
            <a:r>
              <a:rPr lang="hu-HU" sz="2400" dirty="0" err="1" smtClean="0"/>
              <a:t>often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Alliances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suppliers</a:t>
            </a:r>
            <a:r>
              <a:rPr lang="hu-HU" sz="2400" dirty="0" smtClean="0"/>
              <a:t> and </a:t>
            </a:r>
            <a:r>
              <a:rPr lang="hu-HU" sz="2400" dirty="0" err="1" smtClean="0"/>
              <a:t>buyers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Outsourcing</a:t>
            </a:r>
            <a:r>
              <a:rPr lang="hu-HU" sz="2400" dirty="0" smtClean="0"/>
              <a:t> of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63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THE GREINER-MODEL OF GROWTH MANAGEMENT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	</a:t>
            </a:r>
            <a:r>
              <a:rPr lang="hu-HU" sz="2400" b="1" dirty="0" err="1" smtClean="0"/>
              <a:t>Phases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growth</a:t>
            </a:r>
            <a:r>
              <a:rPr lang="hu-HU" sz="2400" b="1" dirty="0" smtClean="0"/>
              <a:t>		</a:t>
            </a:r>
            <a:r>
              <a:rPr lang="hu-HU" sz="2400" b="1" dirty="0" err="1" smtClean="0"/>
              <a:t>Phases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of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crisis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 err="1" smtClean="0"/>
              <a:t>Creativity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phase</a:t>
            </a:r>
            <a:r>
              <a:rPr lang="hu-HU" sz="2400" b="1" dirty="0" smtClean="0"/>
              <a:t>			</a:t>
            </a:r>
            <a:r>
              <a:rPr lang="hu-HU" sz="2400" b="1" dirty="0" err="1" smtClean="0"/>
              <a:t>Crisis</a:t>
            </a:r>
            <a:r>
              <a:rPr lang="hu-HU" sz="2400" b="1" dirty="0" smtClean="0"/>
              <a:t> of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 err="1" smtClean="0"/>
              <a:t>Phase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changing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direction</a:t>
            </a:r>
            <a:r>
              <a:rPr lang="hu-HU" sz="2400" b="1" dirty="0" smtClean="0"/>
              <a:t>	</a:t>
            </a:r>
            <a:r>
              <a:rPr lang="hu-HU" sz="2400" b="1" dirty="0" err="1" smtClean="0"/>
              <a:t>Crisis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of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authonomy</a:t>
            </a:r>
            <a:endParaRPr lang="hu-HU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b="1" dirty="0" err="1" smtClean="0"/>
              <a:t>Phase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delegation</a:t>
            </a:r>
            <a:r>
              <a:rPr lang="hu-HU" sz="2400" b="1" dirty="0" smtClean="0"/>
              <a:t>		</a:t>
            </a:r>
            <a:r>
              <a:rPr lang="hu-HU" sz="2400" b="1" dirty="0" err="1" smtClean="0"/>
              <a:t>Crisis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of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controlling</a:t>
            </a:r>
            <a:r>
              <a:rPr lang="hu-HU" sz="2400" b="1" dirty="0" smtClean="0"/>
              <a:t> </a:t>
            </a:r>
          </a:p>
          <a:p>
            <a:pPr marL="0" indent="0">
              <a:buNone/>
            </a:pPr>
            <a:r>
              <a:rPr lang="hu-HU" sz="2400" b="1" dirty="0"/>
              <a:t>	</a:t>
            </a:r>
            <a:r>
              <a:rPr lang="hu-HU" sz="2400" b="1" dirty="0" smtClean="0"/>
              <a:t>				</a:t>
            </a:r>
            <a:r>
              <a:rPr lang="hu-HU" sz="2400" b="1" dirty="0" err="1" smtClean="0"/>
              <a:t>capabilities</a:t>
            </a:r>
            <a:endParaRPr lang="hu-HU" sz="2400" b="1" dirty="0" smtClean="0"/>
          </a:p>
          <a:p>
            <a:pPr marL="457200" indent="-457200">
              <a:buAutoNum type="arabicPeriod" startAt="4"/>
            </a:pPr>
            <a:r>
              <a:rPr lang="hu-HU" sz="2400" b="1" dirty="0" err="1" smtClean="0"/>
              <a:t>Phase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coordination</a:t>
            </a:r>
            <a:r>
              <a:rPr lang="hu-HU" sz="2400" b="1" dirty="0" smtClean="0"/>
              <a:t>		</a:t>
            </a:r>
            <a:r>
              <a:rPr lang="hu-HU" sz="2400" b="1" dirty="0" err="1" smtClean="0"/>
              <a:t>Bureaucratic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crisis</a:t>
            </a:r>
            <a:endParaRPr lang="hu-HU" sz="2400" b="1" dirty="0" smtClean="0"/>
          </a:p>
          <a:p>
            <a:pPr marL="457200" indent="-457200">
              <a:buAutoNum type="arabicPeriod" startAt="4"/>
            </a:pPr>
            <a:r>
              <a:rPr lang="hu-HU" sz="2400" b="1" dirty="0" err="1" smtClean="0"/>
              <a:t>Phase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cooperation</a:t>
            </a:r>
            <a:r>
              <a:rPr lang="hu-HU" sz="2400" b="1" dirty="0" smtClean="0"/>
              <a:t>		</a:t>
            </a:r>
            <a:r>
              <a:rPr lang="hu-HU" sz="2400" b="1" dirty="0" err="1" smtClean="0"/>
              <a:t>Uncertainty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crisis</a:t>
            </a:r>
            <a:endParaRPr lang="hu-H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215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THE GREINER-MODEL OF GROWTH </a:t>
            </a:r>
            <a:r>
              <a:rPr lang="hu-HU" sz="3200" b="1" dirty="0" smtClean="0"/>
              <a:t>MANAGEMENT- </a:t>
            </a:r>
            <a:r>
              <a:rPr lang="hu-HU" sz="2400" b="1" dirty="0" err="1" smtClean="0"/>
              <a:t>continued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err="1" smtClean="0"/>
              <a:t>Dimensions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influencing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development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organization</a:t>
            </a:r>
            <a:r>
              <a:rPr lang="hu-HU" sz="2400" b="1" dirty="0" smtClean="0"/>
              <a:t>:</a:t>
            </a:r>
          </a:p>
          <a:p>
            <a:pPr lvl="1"/>
            <a:endParaRPr lang="hu-HU" sz="2400" b="1" dirty="0"/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age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size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stages</a:t>
            </a:r>
            <a:r>
              <a:rPr lang="hu-HU" sz="2400" dirty="0" smtClean="0"/>
              <a:t> of </a:t>
            </a:r>
            <a:r>
              <a:rPr lang="hu-HU" sz="2400" dirty="0" err="1" smtClean="0"/>
              <a:t>evolution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stages</a:t>
            </a:r>
            <a:r>
              <a:rPr lang="hu-HU" sz="2400" dirty="0" smtClean="0"/>
              <a:t> of </a:t>
            </a:r>
            <a:r>
              <a:rPr lang="hu-HU" sz="2400" dirty="0" err="1" smtClean="0"/>
              <a:t>revolution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Level</a:t>
            </a:r>
            <a:r>
              <a:rPr lang="hu-HU" sz="2400" dirty="0" smtClean="0"/>
              <a:t> of </a:t>
            </a:r>
            <a:r>
              <a:rPr lang="hu-HU" sz="2400" dirty="0" err="1" smtClean="0"/>
              <a:t>industry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259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593</Words>
  <Application>Microsoft Office PowerPoint</Application>
  <PresentationFormat>Diavetítés a képernyőre (4:3 oldalarány)</PresentationFormat>
  <Paragraphs>156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Office-téma</vt:lpstr>
      <vt:lpstr>MODELS OF CHANGE MANAGEMENT</vt:lpstr>
      <vt:lpstr>PROCESS MODELS</vt:lpstr>
      <vt:lpstr>KANTER’S „MAGIC THREE” MODEL  </vt:lpstr>
      <vt:lpstr>KANTER’S „MAGIC THREE” MODEL - continued</vt:lpstr>
      <vt:lpstr>KANTER’S „MAGIC THREE” MODEL  - continued</vt:lpstr>
      <vt:lpstr>KANTER’S „MAGIC THREE” MODEL  - continued  </vt:lpstr>
      <vt:lpstr>THE MODEL OF CONTINUOUS DEVELOPMENT</vt:lpstr>
      <vt:lpstr>THE GREINER-MODEL OF GROWTH MANAGEMENT</vt:lpstr>
      <vt:lpstr>THE GREINER-MODEL OF GROWTH MANAGEMENT- continued</vt:lpstr>
      <vt:lpstr>KURT LEWIN MODELLJE</vt:lpstr>
      <vt:lpstr>GE’S SEVEN STAGE MODEL OF CHANGE MANAGEMENT</vt:lpstr>
      <vt:lpstr>GE’S SEVEN STAGE MODEL OF CHANGE MANAGEMENT - continued</vt:lpstr>
      <vt:lpstr>WANT’S CYCLICAL CHANGE MODEL</vt:lpstr>
      <vt:lpstr>WANT’S CYCLICAL CHANGE MODEL - continued</vt:lpstr>
      <vt:lpstr>KOTTER’S EIGHT STAGES MODEL OF CHANGE MANAGEMENT </vt:lpstr>
      <vt:lpstr>KOTTER’S EIGHT STAGES MODEL OF CHANGE MANAGEMENT  - continued</vt:lpstr>
      <vt:lpstr>KOTTER’S EIGHT STAGES MODEL OF CHANGE MANAGEMENT  -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ORGANIZATIONAL CHANGES</dc:title>
  <dc:creator>Balaton Károly</dc:creator>
  <cp:lastModifiedBy>Windows-felhasználó</cp:lastModifiedBy>
  <cp:revision>55</cp:revision>
  <dcterms:created xsi:type="dcterms:W3CDTF">2017-02-20T13:28:51Z</dcterms:created>
  <dcterms:modified xsi:type="dcterms:W3CDTF">2017-10-04T08:36:50Z</dcterms:modified>
</cp:coreProperties>
</file>