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8" autoAdjust="0"/>
    <p:restoredTop sz="94660"/>
  </p:normalViewPr>
  <p:slideViewPr>
    <p:cSldViewPr>
      <p:cViewPr varScale="1">
        <p:scale>
          <a:sx n="65" d="100"/>
          <a:sy n="65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72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26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65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60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05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29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016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67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5775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1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BF6A5-D344-43A9-A532-51C996D017E5}" type="datetimeFigureOut">
              <a:rPr lang="hu-HU" smtClean="0"/>
              <a:t>2017.02.19.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344D-68F8-45F6-A6B4-6DE5EB48BCE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97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TYPOLOGY OF ORGANIZATIONAL CHANGES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Prof. Károly Balaton</a:t>
            </a:r>
          </a:p>
          <a:p>
            <a:r>
              <a:rPr lang="hu-HU" sz="2400" dirty="0" smtClean="0"/>
              <a:t>Institute of </a:t>
            </a:r>
            <a:r>
              <a:rPr lang="hu-HU" sz="2400" dirty="0" smtClean="0"/>
              <a:t>Management</a:t>
            </a:r>
          </a:p>
          <a:p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/>
              <a:t>presentation</a:t>
            </a:r>
            <a:r>
              <a:rPr lang="hu-HU" sz="2400" dirty="0"/>
              <a:t> is </a:t>
            </a:r>
            <a:r>
              <a:rPr lang="hu-HU" sz="2400" dirty="0" err="1"/>
              <a:t>based</a:t>
            </a:r>
            <a:r>
              <a:rPr lang="hu-HU" sz="2400" dirty="0"/>
              <a:t> </a:t>
            </a:r>
            <a:r>
              <a:rPr lang="hu-HU" sz="2400" dirty="0" err="1"/>
              <a:t>on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book</a:t>
            </a:r>
            <a:r>
              <a:rPr lang="hu-HU" sz="2400" dirty="0"/>
              <a:t>: </a:t>
            </a:r>
          </a:p>
          <a:p>
            <a:r>
              <a:rPr lang="hu-HU" sz="2400" dirty="0"/>
              <a:t>Farkas  Ferenc:  A változásmenedzsment elmélete és gyakorlata (</a:t>
            </a:r>
            <a:r>
              <a:rPr lang="hu-HU" sz="2400" dirty="0" err="1"/>
              <a:t>in</a:t>
            </a:r>
            <a:r>
              <a:rPr lang="hu-HU" sz="2400" dirty="0"/>
              <a:t> </a:t>
            </a:r>
            <a:r>
              <a:rPr lang="hu-HU" sz="2400" dirty="0" err="1"/>
              <a:t>Hungarian</a:t>
            </a:r>
            <a:r>
              <a:rPr lang="hu-HU" sz="2400" dirty="0"/>
              <a:t>)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098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CHANGES AT STRATEGIC LEVEL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It</a:t>
            </a:r>
            <a:r>
              <a:rPr lang="hu-HU" sz="2400" b="1" dirty="0" smtClean="0"/>
              <a:t> is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authority</a:t>
            </a:r>
            <a:r>
              <a:rPr lang="hu-HU" sz="2400" b="1" dirty="0" smtClean="0"/>
              <a:t> of management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direct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changes</a:t>
            </a:r>
            <a:endParaRPr lang="hu-HU" sz="2400" b="1" dirty="0" smtClean="0"/>
          </a:p>
          <a:p>
            <a:pPr lvl="1"/>
            <a:r>
              <a:rPr lang="hu-HU" sz="2000" dirty="0" err="1" smtClean="0"/>
              <a:t>When</a:t>
            </a:r>
            <a:r>
              <a:rPr lang="hu-HU" sz="2000" dirty="0" smtClean="0"/>
              <a:t> </a:t>
            </a:r>
            <a:r>
              <a:rPr lang="hu-HU" sz="2000" dirty="0" err="1" smtClean="0"/>
              <a:t>using</a:t>
            </a:r>
            <a:r>
              <a:rPr lang="hu-HU" sz="2000" dirty="0" smtClean="0"/>
              <a:t> 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top </a:t>
            </a:r>
            <a:r>
              <a:rPr lang="hu-HU" sz="2000" dirty="0" err="1" smtClean="0"/>
              <a:t>managers</a:t>
            </a:r>
            <a:r>
              <a:rPr lang="hu-HU" sz="2000" dirty="0" smtClean="0"/>
              <a:t> </a:t>
            </a:r>
            <a:r>
              <a:rPr lang="hu-HU" sz="2000" dirty="0" err="1" smtClean="0"/>
              <a:t>take</a:t>
            </a:r>
            <a:r>
              <a:rPr lang="hu-HU" sz="2000" dirty="0" smtClean="0"/>
              <a:t> </a:t>
            </a:r>
            <a:r>
              <a:rPr lang="hu-HU" sz="2000" dirty="0" err="1" smtClean="0"/>
              <a:t>direct</a:t>
            </a:r>
            <a:r>
              <a:rPr lang="hu-HU" sz="2000" dirty="0" smtClean="0"/>
              <a:t> </a:t>
            </a:r>
            <a:r>
              <a:rPr lang="hu-HU" sz="2000" dirty="0" err="1" smtClean="0"/>
              <a:t>responsibility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implementing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. The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 is </a:t>
            </a:r>
            <a:r>
              <a:rPr lang="hu-HU" sz="2000" dirty="0" err="1" smtClean="0"/>
              <a:t>going</a:t>
            </a:r>
            <a:r>
              <a:rPr lang="hu-HU" sz="2000" dirty="0" smtClean="0"/>
              <a:t> </a:t>
            </a:r>
            <a:r>
              <a:rPr lang="hu-HU" sz="2000" dirty="0" err="1" smtClean="0"/>
              <a:t>through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formal</a:t>
            </a:r>
            <a:r>
              <a:rPr lang="hu-HU" sz="2000" dirty="0" smtClean="0"/>
              <a:t> </a:t>
            </a:r>
            <a:r>
              <a:rPr lang="hu-HU" sz="2000" dirty="0" err="1" smtClean="0"/>
              <a:t>channels</a:t>
            </a:r>
            <a:r>
              <a:rPr lang="hu-HU" sz="2000" dirty="0" smtClean="0"/>
              <a:t> of management, </a:t>
            </a:r>
            <a:r>
              <a:rPr lang="hu-HU" sz="2000" dirty="0" err="1" smtClean="0"/>
              <a:t>lower</a:t>
            </a:r>
            <a:r>
              <a:rPr lang="hu-HU" sz="2000" dirty="0" smtClean="0"/>
              <a:t> </a:t>
            </a:r>
            <a:r>
              <a:rPr lang="hu-HU" sz="2000" dirty="0" err="1" smtClean="0"/>
              <a:t>levels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involved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advantage</a:t>
            </a:r>
            <a:r>
              <a:rPr lang="hu-HU" sz="2000" dirty="0" smtClean="0"/>
              <a:t> of 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can</a:t>
            </a:r>
            <a:r>
              <a:rPr lang="hu-HU" sz="2000" dirty="0" smtClean="0"/>
              <a:t> be </a:t>
            </a:r>
            <a:r>
              <a:rPr lang="hu-HU" sz="2000" dirty="0" err="1" smtClean="0"/>
              <a:t>implemented</a:t>
            </a:r>
            <a:r>
              <a:rPr lang="hu-HU" sz="2000" dirty="0" smtClean="0"/>
              <a:t> </a:t>
            </a:r>
            <a:r>
              <a:rPr lang="hu-HU" sz="2000" dirty="0" err="1" smtClean="0"/>
              <a:t>within</a:t>
            </a:r>
            <a:r>
              <a:rPr lang="hu-HU" sz="2000" dirty="0" smtClean="0"/>
              <a:t> a </a:t>
            </a:r>
            <a:r>
              <a:rPr lang="hu-HU" sz="2000" dirty="0" err="1" smtClean="0"/>
              <a:t>relatively</a:t>
            </a:r>
            <a:r>
              <a:rPr lang="hu-HU" sz="2000" dirty="0" smtClean="0"/>
              <a:t> </a:t>
            </a:r>
            <a:r>
              <a:rPr lang="hu-HU" sz="2000" dirty="0" err="1" smtClean="0"/>
              <a:t>short</a:t>
            </a:r>
            <a:r>
              <a:rPr lang="hu-HU" sz="2000" dirty="0" smtClean="0"/>
              <a:t> </a:t>
            </a:r>
            <a:r>
              <a:rPr lang="hu-HU" sz="2000" dirty="0" err="1" smtClean="0"/>
              <a:t>period</a:t>
            </a:r>
            <a:r>
              <a:rPr lang="hu-HU" sz="2000" dirty="0" smtClean="0"/>
              <a:t> of </a:t>
            </a:r>
            <a:r>
              <a:rPr lang="hu-HU" sz="2000" dirty="0" err="1" smtClean="0"/>
              <a:t>time</a:t>
            </a:r>
            <a:r>
              <a:rPr lang="hu-HU" sz="2000" dirty="0" smtClean="0"/>
              <a:t>.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disadvantage</a:t>
            </a:r>
            <a:r>
              <a:rPr lang="hu-HU" sz="2000" dirty="0" smtClean="0"/>
              <a:t>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it</a:t>
            </a:r>
            <a:r>
              <a:rPr lang="hu-HU" sz="2000" dirty="0" smtClean="0"/>
              <a:t> </a:t>
            </a:r>
            <a:r>
              <a:rPr lang="hu-HU" sz="2000" dirty="0" err="1" smtClean="0"/>
              <a:t>does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take</a:t>
            </a:r>
            <a:r>
              <a:rPr lang="hu-HU" sz="2000" dirty="0" smtClean="0"/>
              <a:t> </a:t>
            </a:r>
            <a:r>
              <a:rPr lang="hu-HU" sz="2000" dirty="0" err="1" smtClean="0"/>
              <a:t>into</a:t>
            </a:r>
            <a:r>
              <a:rPr lang="hu-HU" sz="2000" dirty="0" smtClean="0"/>
              <a:t> account </a:t>
            </a:r>
            <a:r>
              <a:rPr lang="hu-HU" sz="2000" dirty="0" err="1" smtClean="0"/>
              <a:t>any</a:t>
            </a:r>
            <a:r>
              <a:rPr lang="hu-HU" sz="2000" dirty="0" smtClean="0"/>
              <a:t>  </a:t>
            </a:r>
            <a:r>
              <a:rPr lang="hu-HU" sz="2000" dirty="0" err="1" smtClean="0"/>
              <a:t>viewpoints</a:t>
            </a:r>
            <a:r>
              <a:rPr lang="hu-HU" sz="2000" dirty="0" smtClean="0"/>
              <a:t> </a:t>
            </a:r>
            <a:r>
              <a:rPr lang="hu-HU" sz="2000" dirty="0" err="1" smtClean="0"/>
              <a:t>or</a:t>
            </a:r>
            <a:r>
              <a:rPr lang="hu-HU" sz="2000" dirty="0" smtClean="0"/>
              <a:t> </a:t>
            </a:r>
            <a:r>
              <a:rPr lang="hu-HU" sz="2000" dirty="0" err="1" smtClean="0"/>
              <a:t>opinions</a:t>
            </a:r>
            <a:r>
              <a:rPr lang="hu-HU" sz="2000" dirty="0" smtClean="0"/>
              <a:t> and </a:t>
            </a:r>
            <a:r>
              <a:rPr lang="hu-HU" sz="2000" dirty="0" err="1" smtClean="0"/>
              <a:t>reactions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possibility</a:t>
            </a:r>
            <a:r>
              <a:rPr lang="hu-HU" sz="2000" dirty="0" smtClean="0"/>
              <a:t> of </a:t>
            </a:r>
            <a:r>
              <a:rPr lang="hu-HU" sz="2000" dirty="0" err="1" smtClean="0"/>
              <a:t>resistance</a:t>
            </a:r>
            <a:r>
              <a:rPr lang="hu-HU" sz="2000" dirty="0" smtClean="0"/>
              <a:t> is </a:t>
            </a:r>
            <a:r>
              <a:rPr lang="hu-HU" sz="2000" dirty="0" err="1" smtClean="0"/>
              <a:t>high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</a:t>
            </a:r>
            <a:r>
              <a:rPr lang="hu-HU" sz="2000" dirty="0" err="1" smtClean="0"/>
              <a:t>may</a:t>
            </a:r>
            <a:r>
              <a:rPr lang="hu-HU" sz="2000" dirty="0" smtClean="0"/>
              <a:t> be </a:t>
            </a:r>
            <a:r>
              <a:rPr lang="hu-HU" sz="2000" dirty="0" err="1" smtClean="0"/>
              <a:t>advantageous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crisis</a:t>
            </a:r>
            <a:r>
              <a:rPr lang="hu-HU" sz="2000" dirty="0" smtClean="0"/>
              <a:t> </a:t>
            </a:r>
            <a:r>
              <a:rPr lang="hu-HU" sz="2000" dirty="0" err="1" smtClean="0"/>
              <a:t>situations</a:t>
            </a:r>
            <a:r>
              <a:rPr lang="hu-HU" sz="2000" dirty="0" smtClean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1145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CHANGES AT STRATEGIC </a:t>
            </a:r>
            <a:r>
              <a:rPr lang="hu-HU" sz="3200" b="1" dirty="0" smtClean="0"/>
              <a:t>LEVEL - </a:t>
            </a:r>
            <a:r>
              <a:rPr lang="hu-HU" sz="24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Change</a:t>
            </a:r>
            <a:r>
              <a:rPr lang="hu-HU" sz="2400" b="1" dirty="0" smtClean="0"/>
              <a:t> management </a:t>
            </a:r>
            <a:r>
              <a:rPr lang="hu-HU" sz="2400" b="1" dirty="0" err="1" smtClean="0"/>
              <a:t>as</a:t>
            </a:r>
            <a:r>
              <a:rPr lang="hu-HU" sz="2400" b="1" dirty="0" smtClean="0"/>
              <a:t> a </a:t>
            </a:r>
            <a:r>
              <a:rPr lang="hu-HU" sz="2400" b="1" dirty="0" err="1" smtClean="0"/>
              <a:t>problem-solving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process</a:t>
            </a:r>
            <a:endParaRPr lang="hu-HU" sz="2400" b="1" dirty="0" smtClean="0"/>
          </a:p>
          <a:p>
            <a:pPr lvl="1"/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is </a:t>
            </a:r>
            <a:r>
              <a:rPr lang="hu-HU" sz="2000" dirty="0" err="1" smtClean="0"/>
              <a:t>used</a:t>
            </a:r>
            <a:r>
              <a:rPr lang="hu-HU" sz="2000" dirty="0" smtClean="0"/>
              <a:t> </a:t>
            </a:r>
            <a:r>
              <a:rPr lang="hu-HU" sz="2000" dirty="0" err="1" smtClean="0"/>
              <a:t>when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is</a:t>
            </a:r>
            <a:r>
              <a:rPr lang="hu-HU" sz="2000" dirty="0" smtClean="0"/>
              <a:t> </a:t>
            </a:r>
            <a:r>
              <a:rPr lang="hu-HU" sz="2000" dirty="0" err="1" smtClean="0"/>
              <a:t>perceived</a:t>
            </a:r>
            <a:r>
              <a:rPr lang="hu-HU" sz="2000" dirty="0" smtClean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a </a:t>
            </a:r>
            <a:r>
              <a:rPr lang="hu-HU" sz="2000" dirty="0" err="1" smtClean="0"/>
              <a:t>consequence</a:t>
            </a:r>
            <a:r>
              <a:rPr lang="hu-HU" sz="2000" dirty="0" smtClean="0"/>
              <a:t> of a </a:t>
            </a:r>
            <a:r>
              <a:rPr lang="hu-HU" sz="2000" dirty="0" err="1" smtClean="0"/>
              <a:t>technical</a:t>
            </a:r>
            <a:r>
              <a:rPr lang="hu-HU" sz="2000" dirty="0" smtClean="0"/>
              <a:t> </a:t>
            </a:r>
            <a:r>
              <a:rPr lang="hu-HU" sz="2000" dirty="0" err="1" smtClean="0"/>
              <a:t>problem</a:t>
            </a:r>
            <a:r>
              <a:rPr lang="hu-HU" sz="2000" dirty="0" smtClean="0"/>
              <a:t>, </a:t>
            </a:r>
            <a:r>
              <a:rPr lang="hu-HU" sz="2000" dirty="0" err="1" smtClean="0"/>
              <a:t>which</a:t>
            </a:r>
            <a:r>
              <a:rPr lang="hu-HU" sz="2000" dirty="0" smtClean="0"/>
              <a:t> </a:t>
            </a:r>
            <a:r>
              <a:rPr lang="hu-HU" sz="2000" dirty="0" err="1" smtClean="0"/>
              <a:t>requires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recommendations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experts</a:t>
            </a:r>
            <a:r>
              <a:rPr lang="hu-HU" sz="2000" dirty="0" smtClean="0"/>
              <a:t>.</a:t>
            </a:r>
          </a:p>
          <a:p>
            <a:pPr lvl="1"/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recommendations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accepted</a:t>
            </a:r>
            <a:r>
              <a:rPr lang="hu-HU" sz="2000" dirty="0" smtClean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</a:t>
            </a:r>
            <a:r>
              <a:rPr lang="hu-HU" sz="2000" dirty="0" err="1" smtClean="0"/>
              <a:t>they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seen</a:t>
            </a:r>
            <a:r>
              <a:rPr lang="hu-HU" sz="2000" dirty="0" smtClean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</a:t>
            </a:r>
            <a:r>
              <a:rPr lang="hu-HU" sz="2000" dirty="0" err="1" smtClean="0"/>
              <a:t>recommendations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/>
              <a:t> </a:t>
            </a:r>
            <a:r>
              <a:rPr lang="hu-HU" sz="2000" dirty="0" err="1" smtClean="0"/>
              <a:t>decisions</a:t>
            </a:r>
            <a:r>
              <a:rPr lang="hu-HU" sz="2000" dirty="0" smtClean="0"/>
              <a:t> </a:t>
            </a:r>
            <a:r>
              <a:rPr lang="hu-HU" sz="2000" dirty="0" err="1" smtClean="0"/>
              <a:t>serving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interest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advantage</a:t>
            </a:r>
            <a:r>
              <a:rPr lang="hu-HU" sz="2000" dirty="0" smtClean="0"/>
              <a:t> of 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is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suggestions</a:t>
            </a:r>
            <a:r>
              <a:rPr lang="hu-HU" sz="2000" dirty="0" smtClean="0"/>
              <a:t> </a:t>
            </a:r>
            <a:r>
              <a:rPr lang="hu-HU" sz="2000" dirty="0" err="1" smtClean="0"/>
              <a:t>from</a:t>
            </a:r>
            <a:r>
              <a:rPr lang="hu-HU" sz="2000" dirty="0" smtClean="0"/>
              <a:t> </a:t>
            </a:r>
            <a:r>
              <a:rPr lang="hu-HU" sz="2000" dirty="0" err="1" smtClean="0"/>
              <a:t>outside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often</a:t>
            </a:r>
            <a:r>
              <a:rPr lang="hu-HU" sz="2000" dirty="0" smtClean="0"/>
              <a:t> more </a:t>
            </a:r>
            <a:r>
              <a:rPr lang="hu-HU" sz="2000" dirty="0" err="1" smtClean="0"/>
              <a:t>accepted</a:t>
            </a:r>
            <a:r>
              <a:rPr lang="hu-HU" sz="2000" dirty="0" smtClean="0"/>
              <a:t> </a:t>
            </a:r>
            <a:r>
              <a:rPr lang="hu-HU" sz="2000" dirty="0" err="1" smtClean="0"/>
              <a:t>as</a:t>
            </a:r>
            <a:r>
              <a:rPr lang="hu-HU" sz="2000" dirty="0" smtClean="0"/>
              <a:t> </a:t>
            </a:r>
            <a:r>
              <a:rPr lang="hu-HU" sz="2000" dirty="0" err="1" smtClean="0"/>
              <a:t>internal</a:t>
            </a:r>
            <a:r>
              <a:rPr lang="hu-HU" sz="2000" dirty="0" smtClean="0"/>
              <a:t> </a:t>
            </a:r>
            <a:r>
              <a:rPr lang="hu-HU" sz="2000" dirty="0" err="1" smtClean="0"/>
              <a:t>recommendations</a:t>
            </a:r>
            <a:r>
              <a:rPr lang="hu-HU" sz="2000" dirty="0" smtClean="0"/>
              <a:t>.  </a:t>
            </a:r>
          </a:p>
          <a:p>
            <a:pPr lvl="1"/>
            <a:r>
              <a:rPr lang="hu-HU" sz="2000" dirty="0" err="1" smtClean="0"/>
              <a:t>Possible</a:t>
            </a:r>
            <a:r>
              <a:rPr lang="hu-HU" sz="2000" dirty="0" smtClean="0"/>
              <a:t> </a:t>
            </a:r>
            <a:r>
              <a:rPr lang="hu-HU" sz="2000" dirty="0" err="1" smtClean="0"/>
              <a:t>disadvantage</a:t>
            </a:r>
            <a:r>
              <a:rPr lang="hu-HU" sz="2000" dirty="0" smtClean="0"/>
              <a:t>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foreign</a:t>
            </a:r>
            <a:r>
              <a:rPr lang="hu-HU" sz="2000" dirty="0" smtClean="0"/>
              <a:t> </a:t>
            </a:r>
            <a:r>
              <a:rPr lang="hu-HU" sz="2000" dirty="0" err="1" smtClean="0"/>
              <a:t>expert</a:t>
            </a:r>
            <a:r>
              <a:rPr lang="hu-HU" sz="2000" dirty="0" smtClean="0"/>
              <a:t> </a:t>
            </a:r>
            <a:r>
              <a:rPr lang="hu-HU" sz="2000" dirty="0" err="1" smtClean="0"/>
              <a:t>do</a:t>
            </a:r>
            <a:r>
              <a:rPr lang="hu-HU" sz="2000" dirty="0" smtClean="0"/>
              <a:t> </a:t>
            </a:r>
            <a:r>
              <a:rPr lang="hu-HU" sz="2000" dirty="0" err="1" smtClean="0"/>
              <a:t>not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enough</a:t>
            </a:r>
            <a:r>
              <a:rPr lang="hu-HU" sz="2000" dirty="0" smtClean="0"/>
              <a:t> </a:t>
            </a:r>
            <a:r>
              <a:rPr lang="hu-HU" sz="2000" dirty="0" err="1" smtClean="0"/>
              <a:t>information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where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is</a:t>
            </a:r>
            <a:r>
              <a:rPr lang="hu-HU" sz="2000" dirty="0" smtClean="0"/>
              <a:t> </a:t>
            </a:r>
            <a:r>
              <a:rPr lang="hu-HU" sz="2000" dirty="0" err="1" smtClean="0"/>
              <a:t>taking</a:t>
            </a:r>
            <a:r>
              <a:rPr lang="hu-HU" sz="2000" dirty="0" smtClean="0"/>
              <a:t> </a:t>
            </a:r>
            <a:r>
              <a:rPr lang="hu-HU" sz="2000" dirty="0" err="1" smtClean="0"/>
              <a:t>place</a:t>
            </a:r>
            <a:r>
              <a:rPr lang="hu-HU" sz="2000" dirty="0" smtClean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329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CHANGES AT STRATEGIC LEVEL - </a:t>
            </a:r>
            <a:r>
              <a:rPr lang="hu-HU" sz="2400" b="1" dirty="0" err="1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Bargaining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about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change</a:t>
            </a:r>
            <a:endParaRPr lang="hu-HU" sz="2400" b="1" dirty="0" smtClean="0"/>
          </a:p>
          <a:p>
            <a:pPr lvl="1"/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</a:t>
            </a:r>
            <a:r>
              <a:rPr lang="hu-HU" sz="2000" dirty="0" err="1" smtClean="0"/>
              <a:t>accepts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right of </a:t>
            </a:r>
            <a:r>
              <a:rPr lang="hu-HU" sz="2000" dirty="0" err="1" smtClean="0"/>
              <a:t>those</a:t>
            </a:r>
            <a:r>
              <a:rPr lang="hu-HU" sz="2000" dirty="0" smtClean="0"/>
              <a:t> </a:t>
            </a:r>
            <a:r>
              <a:rPr lang="hu-HU" sz="2000" dirty="0" err="1" smtClean="0"/>
              <a:t>influenced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participate</a:t>
            </a:r>
            <a:r>
              <a:rPr lang="hu-HU" sz="2000" dirty="0" smtClean="0"/>
              <a:t> </a:t>
            </a:r>
            <a:r>
              <a:rPr lang="hu-HU" sz="2000" dirty="0" err="1" smtClean="0"/>
              <a:t>at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managers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ready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discuss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with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groups</a:t>
            </a:r>
            <a:r>
              <a:rPr lang="hu-HU" sz="2000" dirty="0" smtClean="0"/>
              <a:t> </a:t>
            </a:r>
            <a:r>
              <a:rPr lang="hu-HU" sz="2000" dirty="0" err="1" smtClean="0"/>
              <a:t>involved</a:t>
            </a:r>
            <a:r>
              <a:rPr lang="hu-HU" sz="2000" dirty="0" smtClean="0"/>
              <a:t> and </a:t>
            </a:r>
            <a:r>
              <a:rPr lang="hu-HU" sz="2000" dirty="0" err="1" smtClean="0"/>
              <a:t>are</a:t>
            </a:r>
            <a:r>
              <a:rPr lang="hu-HU" sz="2000" dirty="0" smtClean="0"/>
              <a:t> </a:t>
            </a:r>
            <a:r>
              <a:rPr lang="hu-HU" sz="2000" dirty="0" err="1" smtClean="0"/>
              <a:t>ready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accept</a:t>
            </a:r>
            <a:r>
              <a:rPr lang="hu-HU" sz="2000" dirty="0" smtClean="0"/>
              <a:t> </a:t>
            </a:r>
            <a:r>
              <a:rPr lang="hu-HU" sz="2000" dirty="0" err="1" smtClean="0"/>
              <a:t>ideas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modifications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disadvantage</a:t>
            </a:r>
            <a:r>
              <a:rPr lang="hu-HU" sz="2000" dirty="0" smtClean="0"/>
              <a:t> of 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 </a:t>
            </a:r>
            <a:r>
              <a:rPr lang="hu-HU" sz="2000" dirty="0" err="1" smtClean="0"/>
              <a:t>may</a:t>
            </a:r>
            <a:r>
              <a:rPr lang="hu-HU" sz="2000" dirty="0" smtClean="0"/>
              <a:t> </a:t>
            </a:r>
            <a:r>
              <a:rPr lang="hu-HU" sz="2000" dirty="0" err="1" smtClean="0"/>
              <a:t>take</a:t>
            </a:r>
            <a:r>
              <a:rPr lang="hu-HU" sz="2000" dirty="0" smtClean="0"/>
              <a:t> </a:t>
            </a:r>
            <a:r>
              <a:rPr lang="hu-HU" sz="2000" dirty="0" err="1" smtClean="0"/>
              <a:t>longer</a:t>
            </a:r>
            <a:r>
              <a:rPr lang="hu-HU" sz="2000" dirty="0" smtClean="0"/>
              <a:t> </a:t>
            </a:r>
            <a:r>
              <a:rPr lang="hu-HU" sz="2000" dirty="0" err="1" smtClean="0"/>
              <a:t>time</a:t>
            </a:r>
            <a:r>
              <a:rPr lang="hu-HU" sz="2000" dirty="0" smtClean="0"/>
              <a:t>.</a:t>
            </a:r>
          </a:p>
          <a:p>
            <a:pPr lvl="1"/>
            <a:r>
              <a:rPr lang="hu-HU" sz="2000" dirty="0" smtClean="0"/>
              <a:t>The </a:t>
            </a:r>
            <a:r>
              <a:rPr lang="hu-HU" sz="2000" dirty="0" err="1" smtClean="0"/>
              <a:t>advantage</a:t>
            </a:r>
            <a:r>
              <a:rPr lang="hu-HU" sz="2000" dirty="0" smtClean="0"/>
              <a:t> is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employees</a:t>
            </a:r>
            <a:r>
              <a:rPr lang="hu-HU" sz="2000" dirty="0" smtClean="0"/>
              <a:t> </a:t>
            </a:r>
            <a:r>
              <a:rPr lang="hu-HU" sz="2000" dirty="0" err="1" smtClean="0"/>
              <a:t>influenced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may</a:t>
            </a:r>
            <a:r>
              <a:rPr lang="hu-HU" sz="2000" dirty="0" smtClean="0"/>
              <a:t> </a:t>
            </a:r>
            <a:r>
              <a:rPr lang="hu-HU" sz="2000" dirty="0" err="1" smtClean="0"/>
              <a:t>provide</a:t>
            </a:r>
            <a:r>
              <a:rPr lang="hu-HU" sz="2000" dirty="0" smtClean="0"/>
              <a:t> </a:t>
            </a:r>
            <a:r>
              <a:rPr lang="hu-HU" sz="2000" dirty="0" err="1" smtClean="0"/>
              <a:t>support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564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CHANGES AT STRATEGIC LEVEL - </a:t>
            </a:r>
            <a:r>
              <a:rPr lang="hu-HU" sz="2400" b="1" dirty="0" err="1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change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process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we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have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influence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both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hart</a:t>
            </a:r>
            <a:r>
              <a:rPr lang="hu-HU" sz="2400" b="1" dirty="0" smtClean="0"/>
              <a:t> and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brain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people</a:t>
            </a:r>
            <a:r>
              <a:rPr lang="hu-HU" sz="2400" b="1" dirty="0" smtClean="0"/>
              <a:t>.</a:t>
            </a:r>
          </a:p>
          <a:p>
            <a:pPr lvl="1"/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approach</a:t>
            </a:r>
            <a:r>
              <a:rPr lang="hu-HU" sz="2000" dirty="0" smtClean="0"/>
              <a:t> is </a:t>
            </a:r>
            <a:r>
              <a:rPr lang="hu-HU" sz="2000" dirty="0" err="1" smtClean="0"/>
              <a:t>based</a:t>
            </a:r>
            <a:r>
              <a:rPr lang="hu-HU" sz="2000" dirty="0" smtClean="0"/>
              <a:t> </a:t>
            </a:r>
            <a:r>
              <a:rPr lang="hu-HU" sz="2000" dirty="0" err="1" smtClean="0"/>
              <a:t>on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perception</a:t>
            </a:r>
            <a:r>
              <a:rPr lang="hu-HU" sz="2000" dirty="0" smtClean="0"/>
              <a:t> </a:t>
            </a:r>
            <a:r>
              <a:rPr lang="hu-HU" sz="2000" dirty="0" err="1" smtClean="0"/>
              <a:t>that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behaviour</a:t>
            </a:r>
            <a:r>
              <a:rPr lang="hu-HU" sz="2000" dirty="0" smtClean="0"/>
              <a:t> of </a:t>
            </a:r>
            <a:r>
              <a:rPr lang="hu-HU" sz="2000" dirty="0" err="1" smtClean="0"/>
              <a:t>people</a:t>
            </a:r>
            <a:r>
              <a:rPr lang="hu-HU" sz="2000" dirty="0" smtClean="0"/>
              <a:t> is </a:t>
            </a:r>
            <a:r>
              <a:rPr lang="hu-HU" sz="2000" dirty="0" err="1" smtClean="0"/>
              <a:t>influence</a:t>
            </a:r>
            <a:r>
              <a:rPr lang="hu-HU" sz="2000" dirty="0" smtClean="0"/>
              <a:t> </a:t>
            </a:r>
            <a:r>
              <a:rPr lang="hu-HU" sz="2000" dirty="0" err="1" smtClean="0"/>
              <a:t>by</a:t>
            </a:r>
            <a:r>
              <a:rPr lang="hu-HU" sz="2000" dirty="0" smtClean="0"/>
              <a:t> </a:t>
            </a:r>
            <a:r>
              <a:rPr lang="hu-HU" sz="2000" dirty="0" err="1" smtClean="0"/>
              <a:t>their</a:t>
            </a:r>
            <a:r>
              <a:rPr lang="hu-HU" sz="2000" dirty="0" smtClean="0"/>
              <a:t> </a:t>
            </a:r>
            <a:r>
              <a:rPr lang="hu-HU" sz="2000" dirty="0" err="1" smtClean="0"/>
              <a:t>values</a:t>
            </a:r>
            <a:r>
              <a:rPr lang="hu-HU" sz="2000" dirty="0" smtClean="0"/>
              <a:t> and </a:t>
            </a:r>
            <a:r>
              <a:rPr lang="hu-HU" sz="2000" dirty="0" err="1" smtClean="0"/>
              <a:t>beliefs</a:t>
            </a:r>
            <a:r>
              <a:rPr lang="hu-HU" sz="2000" dirty="0" smtClean="0"/>
              <a:t>.</a:t>
            </a:r>
          </a:p>
          <a:p>
            <a:pPr lvl="1"/>
            <a:r>
              <a:rPr lang="hu-HU" sz="2000" dirty="0" err="1" smtClean="0"/>
              <a:t>If</a:t>
            </a:r>
            <a:r>
              <a:rPr lang="hu-HU" sz="2000" dirty="0" smtClean="0"/>
              <a:t>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want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successfully</a:t>
            </a:r>
            <a:r>
              <a:rPr lang="hu-HU" sz="2000" dirty="0" smtClean="0"/>
              <a:t> </a:t>
            </a:r>
            <a:r>
              <a:rPr lang="hu-HU" sz="2000" dirty="0" err="1" smtClean="0"/>
              <a:t>implement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 </a:t>
            </a:r>
            <a:r>
              <a:rPr lang="hu-HU" sz="2000" dirty="0" err="1" smtClean="0"/>
              <a:t>than</a:t>
            </a:r>
            <a:r>
              <a:rPr lang="hu-HU" sz="2000" dirty="0" smtClean="0"/>
              <a:t> </a:t>
            </a:r>
            <a:r>
              <a:rPr lang="hu-HU" sz="2000" dirty="0" err="1" smtClean="0"/>
              <a:t>we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their</a:t>
            </a:r>
            <a:r>
              <a:rPr lang="hu-HU" sz="2000" dirty="0" smtClean="0"/>
              <a:t> </a:t>
            </a:r>
            <a:r>
              <a:rPr lang="hu-HU" sz="2000" dirty="0" err="1" smtClean="0"/>
              <a:t>values</a:t>
            </a:r>
            <a:r>
              <a:rPr lang="hu-HU" sz="2000" dirty="0" smtClean="0"/>
              <a:t> and </a:t>
            </a:r>
            <a:r>
              <a:rPr lang="hu-HU" sz="2000" dirty="0" err="1" smtClean="0"/>
              <a:t>beliefs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err="1" smtClean="0"/>
              <a:t>External</a:t>
            </a:r>
            <a:r>
              <a:rPr lang="hu-HU" sz="2000" dirty="0" smtClean="0"/>
              <a:t> </a:t>
            </a:r>
            <a:r>
              <a:rPr lang="hu-HU" sz="2000" dirty="0" err="1" smtClean="0"/>
              <a:t>expert</a:t>
            </a:r>
            <a:r>
              <a:rPr lang="hu-HU" sz="2000" dirty="0" smtClean="0"/>
              <a:t> </a:t>
            </a:r>
            <a:r>
              <a:rPr lang="hu-HU" sz="2000" dirty="0" err="1" smtClean="0"/>
              <a:t>may</a:t>
            </a:r>
            <a:r>
              <a:rPr lang="hu-HU" sz="2000" dirty="0" smtClean="0"/>
              <a:t> </a:t>
            </a:r>
            <a:r>
              <a:rPr lang="hu-HU" sz="2000" dirty="0" err="1" smtClean="0"/>
              <a:t>help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this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, </a:t>
            </a:r>
            <a:r>
              <a:rPr lang="hu-HU" sz="2000" dirty="0" err="1" smtClean="0"/>
              <a:t>but</a:t>
            </a:r>
            <a:r>
              <a:rPr lang="hu-HU" sz="2000" dirty="0" smtClean="0"/>
              <a:t> is </a:t>
            </a:r>
            <a:r>
              <a:rPr lang="hu-HU" sz="2000" dirty="0" err="1" smtClean="0"/>
              <a:t>may</a:t>
            </a:r>
            <a:r>
              <a:rPr lang="hu-HU" sz="2000" dirty="0" smtClean="0"/>
              <a:t> </a:t>
            </a:r>
            <a:r>
              <a:rPr lang="hu-HU" sz="2000" dirty="0" err="1" smtClean="0"/>
              <a:t>take</a:t>
            </a:r>
            <a:r>
              <a:rPr lang="hu-HU" sz="2000" dirty="0" smtClean="0"/>
              <a:t> </a:t>
            </a:r>
            <a:r>
              <a:rPr lang="hu-HU" sz="2000" dirty="0" err="1" smtClean="0"/>
              <a:t>longer</a:t>
            </a:r>
            <a:r>
              <a:rPr lang="hu-HU" sz="2000" dirty="0" smtClean="0"/>
              <a:t> </a:t>
            </a:r>
            <a:r>
              <a:rPr lang="hu-HU" sz="2000" dirty="0" err="1" smtClean="0"/>
              <a:t>time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cultural</a:t>
            </a:r>
            <a:r>
              <a:rPr lang="hu-HU" sz="2000" dirty="0" smtClean="0"/>
              <a:t> </a:t>
            </a:r>
            <a:r>
              <a:rPr lang="hu-HU" sz="2000" dirty="0" err="1" smtClean="0"/>
              <a:t>characteristics</a:t>
            </a:r>
            <a:r>
              <a:rPr lang="hu-HU" sz="2000" dirty="0" smtClean="0"/>
              <a:t> of </a:t>
            </a:r>
            <a:r>
              <a:rPr lang="hu-HU" sz="2000" dirty="0" err="1" smtClean="0"/>
              <a:t>people</a:t>
            </a:r>
            <a:r>
              <a:rPr lang="hu-HU" sz="2000" dirty="0" smtClean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955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CHANGES AT STRATEGIC LEVEL - </a:t>
            </a:r>
            <a:r>
              <a:rPr lang="hu-HU" sz="2400" b="1" dirty="0" err="1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We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are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all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interested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implementation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changes</a:t>
            </a:r>
            <a:endParaRPr lang="hu-HU" sz="2400" b="1" dirty="0" smtClean="0"/>
          </a:p>
          <a:p>
            <a:pPr lvl="1"/>
            <a:r>
              <a:rPr lang="hu-HU" sz="2000" dirty="0" err="1" smtClean="0"/>
              <a:t>Members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be </a:t>
            </a:r>
            <a:r>
              <a:rPr lang="hu-HU" sz="2000" dirty="0" err="1" smtClean="0"/>
              <a:t>involved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order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have</a:t>
            </a:r>
            <a:r>
              <a:rPr lang="hu-HU" sz="2000" dirty="0" smtClean="0"/>
              <a:t> </a:t>
            </a:r>
            <a:r>
              <a:rPr lang="hu-HU" sz="2000" dirty="0" err="1" smtClean="0"/>
              <a:t>their</a:t>
            </a:r>
            <a:r>
              <a:rPr lang="hu-HU" sz="2000" dirty="0" smtClean="0"/>
              <a:t> </a:t>
            </a:r>
            <a:r>
              <a:rPr lang="hu-HU" sz="2000" dirty="0" err="1" smtClean="0"/>
              <a:t>support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. </a:t>
            </a:r>
          </a:p>
          <a:p>
            <a:pPr lvl="1"/>
            <a:r>
              <a:rPr lang="hu-HU" sz="2000" dirty="0" err="1" smtClean="0"/>
              <a:t>External</a:t>
            </a:r>
            <a:r>
              <a:rPr lang="hu-HU" sz="2000" dirty="0" smtClean="0"/>
              <a:t> </a:t>
            </a:r>
            <a:r>
              <a:rPr lang="hu-HU" sz="2000" dirty="0" err="1" smtClean="0"/>
              <a:t>expert</a:t>
            </a:r>
            <a:r>
              <a:rPr lang="hu-HU" sz="2000" dirty="0" smtClean="0"/>
              <a:t> </a:t>
            </a:r>
            <a:r>
              <a:rPr lang="hu-HU" sz="2000" dirty="0" err="1" smtClean="0"/>
              <a:t>may</a:t>
            </a:r>
            <a:r>
              <a:rPr lang="hu-HU" sz="2000" dirty="0" smtClean="0"/>
              <a:t> be </a:t>
            </a:r>
            <a:r>
              <a:rPr lang="hu-HU" sz="2000" dirty="0" err="1" smtClean="0"/>
              <a:t>involved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change</a:t>
            </a:r>
            <a:r>
              <a:rPr lang="hu-HU" sz="2000" dirty="0" smtClean="0"/>
              <a:t> </a:t>
            </a:r>
            <a:r>
              <a:rPr lang="hu-HU" sz="2000" dirty="0" err="1" smtClean="0"/>
              <a:t>process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help</a:t>
            </a:r>
            <a:r>
              <a:rPr lang="hu-HU" sz="2000" dirty="0" smtClean="0"/>
              <a:t> </a:t>
            </a:r>
            <a:r>
              <a:rPr lang="hu-HU" sz="2000" dirty="0" err="1" smtClean="0"/>
              <a:t>to</a:t>
            </a:r>
            <a:r>
              <a:rPr lang="hu-HU" sz="2000" dirty="0" smtClean="0"/>
              <a:t> </a:t>
            </a:r>
            <a:r>
              <a:rPr lang="hu-HU" sz="2000" dirty="0" err="1" smtClean="0"/>
              <a:t>convince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members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organization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need</a:t>
            </a:r>
            <a:r>
              <a:rPr lang="hu-HU" sz="2000" dirty="0" smtClean="0"/>
              <a:t> </a:t>
            </a:r>
            <a:r>
              <a:rPr lang="hu-HU" sz="2000" dirty="0" err="1" smtClean="0"/>
              <a:t>of</a:t>
            </a:r>
            <a:r>
              <a:rPr lang="hu-HU" sz="2000" dirty="0" smtClean="0"/>
              <a:t> </a:t>
            </a:r>
            <a:r>
              <a:rPr lang="hu-HU" sz="2000" dirty="0" err="1" smtClean="0"/>
              <a:t>changes</a:t>
            </a:r>
            <a:r>
              <a:rPr lang="hu-HU" sz="2000" dirty="0" smtClean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24243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GROUPING OF ORGANIZATIONAL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u="sng" dirty="0" err="1" smtClean="0"/>
              <a:t>Typology</a:t>
            </a:r>
            <a:r>
              <a:rPr lang="hu-HU" sz="2400" dirty="0" smtClean="0"/>
              <a:t>		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		</a:t>
            </a:r>
            <a:r>
              <a:rPr lang="hu-HU" sz="2400" dirty="0" err="1" smtClean="0"/>
              <a:t>Strategic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u="sng" dirty="0" smtClean="0"/>
              <a:t>                            </a:t>
            </a:r>
            <a:r>
              <a:rPr lang="hu-HU" sz="2400" u="sng" dirty="0"/>
              <a:t>	</a:t>
            </a:r>
            <a:r>
              <a:rPr lang="hu-HU" sz="2400" u="sng" dirty="0" err="1"/>
              <a:t>c</a:t>
            </a:r>
            <a:r>
              <a:rPr lang="hu-HU" sz="2400" u="sng" dirty="0" err="1" smtClean="0"/>
              <a:t>hanges</a:t>
            </a:r>
            <a:r>
              <a:rPr lang="hu-HU" sz="2400" u="sng" dirty="0" smtClean="0"/>
              <a:t>			</a:t>
            </a:r>
            <a:r>
              <a:rPr lang="hu-HU" sz="2400" u="sng" dirty="0" err="1"/>
              <a:t>c</a:t>
            </a:r>
            <a:r>
              <a:rPr lang="hu-HU" sz="2400" u="sng" dirty="0" err="1" smtClean="0"/>
              <a:t>hanges</a:t>
            </a:r>
            <a:endParaRPr lang="hu-HU" sz="2400" u="sng" dirty="0" smtClean="0"/>
          </a:p>
          <a:p>
            <a:pPr marL="0" indent="0">
              <a:buNone/>
            </a:pPr>
            <a:r>
              <a:rPr lang="hu-HU" sz="2400" dirty="0" err="1" smtClean="0"/>
              <a:t>Mainly</a:t>
            </a:r>
            <a:r>
              <a:rPr lang="hu-HU" sz="2400" dirty="0" smtClean="0"/>
              <a:t>			</a:t>
            </a:r>
            <a:r>
              <a:rPr lang="hu-HU" sz="2400" dirty="0" err="1" smtClean="0"/>
              <a:t>Culture</a:t>
            </a:r>
            <a:r>
              <a:rPr lang="hu-HU" sz="2400" dirty="0" smtClean="0"/>
              <a:t>				</a:t>
            </a:r>
            <a:r>
              <a:rPr lang="hu-HU" sz="2400" dirty="0" err="1" smtClean="0"/>
              <a:t>Vision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t</a:t>
            </a:r>
            <a:r>
              <a:rPr lang="hu-HU" sz="2400" dirty="0" err="1" smtClean="0"/>
              <a:t>heoretical</a:t>
            </a:r>
            <a:r>
              <a:rPr lang="hu-HU" sz="2400" dirty="0" smtClean="0"/>
              <a:t>		</a:t>
            </a:r>
            <a:r>
              <a:rPr lang="hu-HU" sz="2400" dirty="0" err="1" smtClean="0"/>
              <a:t>Structure</a:t>
            </a:r>
            <a:r>
              <a:rPr lang="hu-HU" sz="2400" dirty="0" smtClean="0"/>
              <a:t>			</a:t>
            </a:r>
            <a:r>
              <a:rPr lang="hu-HU" sz="2400" dirty="0" err="1" smtClean="0"/>
              <a:t>Positions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Mainly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		Systems			</a:t>
            </a:r>
            <a:r>
              <a:rPr lang="hu-HU" sz="2400" dirty="0" err="1" smtClean="0"/>
              <a:t>Programmes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a</a:t>
            </a:r>
            <a:r>
              <a:rPr lang="hu-HU" sz="2400" dirty="0" err="1" smtClean="0"/>
              <a:t>ctivities</a:t>
            </a:r>
            <a:r>
              <a:rPr lang="hu-HU" sz="2400" dirty="0" smtClean="0"/>
              <a:t>		</a:t>
            </a:r>
            <a:r>
              <a:rPr lang="hu-HU" sz="2400" dirty="0" err="1" smtClean="0"/>
              <a:t>People</a:t>
            </a:r>
            <a:r>
              <a:rPr lang="hu-HU" sz="2400" dirty="0" smtClean="0"/>
              <a:t>				</a:t>
            </a:r>
            <a:r>
              <a:rPr lang="hu-HU" sz="2400" dirty="0" err="1" smtClean="0"/>
              <a:t>Means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84322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RADICAL </a:t>
            </a:r>
            <a:r>
              <a:rPr lang="hu-HU" sz="3200" b="1" dirty="0" smtClean="0"/>
              <a:t>VERSUS INCREMENTAL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Incremental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Characteristic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Radical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err="1" smtClean="0"/>
              <a:t>Change</a:t>
            </a:r>
            <a:r>
              <a:rPr lang="hu-HU" sz="2400" b="1" dirty="0" smtClean="0"/>
              <a:t>					</a:t>
            </a:r>
            <a:r>
              <a:rPr lang="hu-HU" sz="2400" b="1" dirty="0" err="1" smtClean="0"/>
              <a:t>change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	The </a:t>
            </a:r>
            <a:r>
              <a:rPr lang="hu-HU" sz="2400" dirty="0" err="1" smtClean="0"/>
              <a:t>scope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</a:t>
            </a:r>
            <a:r>
              <a:rPr lang="hu-HU" sz="2400" dirty="0" smtClean="0"/>
              <a:t>	</a:t>
            </a:r>
            <a:r>
              <a:rPr lang="hu-HU" sz="2400" dirty="0" err="1" smtClean="0"/>
              <a:t>Many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org</a:t>
            </a:r>
            <a:r>
              <a:rPr lang="hu-HU" sz="2400" dirty="0" smtClean="0"/>
              <a:t>. </a:t>
            </a:r>
          </a:p>
          <a:p>
            <a:pPr marL="0" indent="0">
              <a:buNone/>
            </a:pPr>
            <a:r>
              <a:rPr lang="hu-HU" sz="2400" dirty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few</a:t>
            </a:r>
            <a:r>
              <a:rPr lang="hu-HU" sz="2400" dirty="0" smtClean="0"/>
              <a:t> </a:t>
            </a:r>
            <a:r>
              <a:rPr lang="hu-HU" sz="2400" dirty="0" err="1" smtClean="0"/>
              <a:t>characteristic</a:t>
            </a:r>
            <a:r>
              <a:rPr lang="hu-HU" sz="2400" dirty="0" smtClean="0"/>
              <a:t>				</a:t>
            </a:r>
            <a:r>
              <a:rPr lang="hu-HU" sz="2400" dirty="0" err="1" smtClean="0"/>
              <a:t>characteristics</a:t>
            </a:r>
            <a:r>
              <a:rPr lang="hu-HU" sz="2400" dirty="0" smtClean="0"/>
              <a:t> 						</a:t>
            </a:r>
            <a:r>
              <a:rPr lang="hu-HU" sz="2400" dirty="0" err="1" smtClean="0"/>
              <a:t>change</a:t>
            </a:r>
            <a:r>
              <a:rPr lang="hu-HU" sz="2400" dirty="0" smtClean="0"/>
              <a:t>    </a:t>
            </a:r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Moderate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	The </a:t>
            </a:r>
            <a:r>
              <a:rPr lang="hu-HU" sz="2400" dirty="0" err="1" smtClean="0"/>
              <a:t>size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</a:t>
            </a:r>
            <a:r>
              <a:rPr lang="hu-HU" sz="2400" dirty="0" smtClean="0"/>
              <a:t>	</a:t>
            </a:r>
            <a:r>
              <a:rPr lang="hu-HU" sz="2400" dirty="0" err="1" smtClean="0"/>
              <a:t>Important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endParaRPr lang="hu-HU" sz="2400" dirty="0"/>
          </a:p>
          <a:p>
            <a:pPr marL="0" indent="0">
              <a:buNone/>
            </a:pP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orga</a:t>
            </a:r>
            <a:r>
              <a:rPr lang="hu-HU" sz="2400" dirty="0" err="1" smtClean="0"/>
              <a:t>nizational</a:t>
            </a:r>
            <a:r>
              <a:rPr lang="hu-HU" sz="2400" dirty="0" smtClean="0"/>
              <a:t>				</a:t>
            </a:r>
            <a:r>
              <a:rPr lang="hu-HU" sz="2400" dirty="0" err="1" smtClean="0"/>
              <a:t>org</a:t>
            </a:r>
            <a:r>
              <a:rPr lang="hu-HU" sz="2400" dirty="0" smtClean="0"/>
              <a:t>. </a:t>
            </a:r>
            <a:r>
              <a:rPr lang="hu-HU" sz="2400" dirty="0" err="1" smtClean="0"/>
              <a:t>Characteristics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characteristics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528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b="1" dirty="0"/>
              <a:t>RACICAL VERSUS INCREMENTAL </a:t>
            </a:r>
            <a:r>
              <a:rPr lang="hu-HU" sz="3200" b="1" dirty="0" smtClean="0"/>
              <a:t>CHANGES</a:t>
            </a:r>
            <a:br>
              <a:rPr lang="hu-HU" sz="3200" b="1" dirty="0" smtClean="0"/>
            </a:br>
            <a:r>
              <a:rPr lang="hu-HU" sz="3200" b="1" dirty="0" smtClean="0"/>
              <a:t>- </a:t>
            </a:r>
            <a:r>
              <a:rPr lang="hu-HU" sz="3200" b="1" dirty="0" err="1" smtClean="0"/>
              <a:t>continued</a:t>
            </a:r>
            <a:r>
              <a:rPr lang="hu-HU" sz="3200" b="1" dirty="0" smtClean="0"/>
              <a:t/>
            </a:r>
            <a:br>
              <a:rPr lang="hu-HU" sz="3200" b="1" dirty="0" smtClean="0"/>
            </a:b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48860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err="1"/>
              <a:t>Incremental</a:t>
            </a:r>
            <a:r>
              <a:rPr lang="hu-HU" sz="2400" b="1" dirty="0"/>
              <a:t>		</a:t>
            </a:r>
            <a:r>
              <a:rPr lang="hu-HU" sz="2400" b="1" dirty="0" err="1"/>
              <a:t>Characteristic</a:t>
            </a:r>
            <a:r>
              <a:rPr lang="hu-HU" sz="2400" b="1" dirty="0"/>
              <a:t>		</a:t>
            </a:r>
            <a:r>
              <a:rPr lang="hu-HU" sz="2400" b="1" dirty="0" err="1"/>
              <a:t>Radical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err="1"/>
              <a:t>Change</a:t>
            </a:r>
            <a:r>
              <a:rPr lang="hu-HU" sz="2400" b="1" dirty="0"/>
              <a:t>					</a:t>
            </a:r>
            <a:r>
              <a:rPr lang="hu-HU" sz="2400" b="1" dirty="0" err="1" smtClean="0"/>
              <a:t>change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--------------------------------------------------------------------------------------</a:t>
            </a:r>
            <a:endParaRPr lang="hu-HU" sz="2400" b="1" dirty="0"/>
          </a:p>
          <a:p>
            <a:pPr marL="0" indent="0">
              <a:buNone/>
            </a:pP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	</a:t>
            </a:r>
            <a:r>
              <a:rPr lang="hu-HU" sz="2400" dirty="0" err="1" smtClean="0"/>
              <a:t>Level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	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</a:t>
            </a:r>
            <a:r>
              <a:rPr lang="hu-HU" sz="2400" dirty="0" err="1" smtClean="0"/>
              <a:t>levels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 err="1" smtClean="0"/>
              <a:t>few</a:t>
            </a:r>
            <a:r>
              <a:rPr lang="hu-HU" sz="2400" dirty="0" smtClean="0"/>
              <a:t> </a:t>
            </a:r>
            <a:r>
              <a:rPr lang="hu-HU" sz="2400" dirty="0" err="1" smtClean="0"/>
              <a:t>hierarchical</a:t>
            </a:r>
            <a:r>
              <a:rPr lang="hu-HU" sz="2400" dirty="0" smtClean="0"/>
              <a:t>				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hierarchy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l</a:t>
            </a:r>
            <a:r>
              <a:rPr lang="hu-HU" sz="2400" dirty="0" err="1" smtClean="0"/>
              <a:t>evels</a:t>
            </a:r>
            <a:r>
              <a:rPr lang="hu-HU" sz="2400" dirty="0" smtClean="0"/>
              <a:t>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Step-by-step</a:t>
            </a:r>
            <a:r>
              <a:rPr lang="hu-HU" sz="2400" dirty="0" smtClean="0"/>
              <a:t> less	</a:t>
            </a:r>
            <a:r>
              <a:rPr lang="hu-HU" sz="2400" dirty="0" err="1" smtClean="0"/>
              <a:t>Mode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	</a:t>
            </a:r>
            <a:r>
              <a:rPr lang="hu-HU" sz="2400" dirty="0" err="1" smtClean="0"/>
              <a:t>Larger</a:t>
            </a:r>
            <a:r>
              <a:rPr lang="hu-HU" sz="2400" dirty="0" smtClean="0"/>
              <a:t> „</a:t>
            </a:r>
            <a:r>
              <a:rPr lang="hu-HU" sz="2400" dirty="0" err="1" smtClean="0"/>
              <a:t>jumpings</a:t>
            </a:r>
            <a:r>
              <a:rPr lang="hu-HU" sz="2400" dirty="0" smtClean="0"/>
              <a:t>”</a:t>
            </a:r>
          </a:p>
          <a:p>
            <a:pPr marL="0" indent="0">
              <a:buNone/>
            </a:pPr>
            <a:r>
              <a:rPr lang="hu-HU" sz="2400" dirty="0" smtClean="0"/>
              <a:t>less </a:t>
            </a:r>
            <a:r>
              <a:rPr lang="hu-HU" sz="2400" dirty="0" err="1" smtClean="0"/>
              <a:t>visible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				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Relatively</a:t>
            </a:r>
            <a:r>
              <a:rPr lang="hu-HU" sz="2400" dirty="0" smtClean="0"/>
              <a:t> </a:t>
            </a:r>
            <a:r>
              <a:rPr lang="hu-HU" sz="2400" dirty="0" err="1" smtClean="0"/>
              <a:t>slow</a:t>
            </a:r>
            <a:r>
              <a:rPr lang="hu-HU" sz="2400" dirty="0" smtClean="0"/>
              <a:t> 	</a:t>
            </a:r>
            <a:r>
              <a:rPr lang="hu-HU" sz="2400" dirty="0" err="1" smtClean="0"/>
              <a:t>Speed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	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fast</a:t>
            </a:r>
            <a:r>
              <a:rPr lang="hu-HU" sz="2400" dirty="0" smtClean="0"/>
              <a:t> </a:t>
            </a:r>
            <a:r>
              <a:rPr lang="hu-HU" sz="2400" dirty="0" err="1" smtClean="0"/>
              <a:t>speed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changes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594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RADICAL </a:t>
            </a:r>
            <a:r>
              <a:rPr lang="hu-HU" sz="3200" b="1" dirty="0"/>
              <a:t>VERSUS INCREMENTAL CHANGES</a:t>
            </a:r>
            <a:br>
              <a:rPr lang="hu-HU" sz="3200" b="1" dirty="0"/>
            </a:br>
            <a:r>
              <a:rPr lang="hu-HU" sz="3200" b="1" dirty="0"/>
              <a:t>- </a:t>
            </a:r>
            <a:r>
              <a:rPr lang="hu-HU" sz="3200" b="1" dirty="0" err="1"/>
              <a:t>continued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 err="1"/>
              <a:t>Incremental</a:t>
            </a:r>
            <a:r>
              <a:rPr lang="hu-HU" sz="2400" b="1" dirty="0"/>
              <a:t>		</a:t>
            </a:r>
            <a:r>
              <a:rPr lang="hu-HU" sz="2400" b="1" dirty="0" err="1"/>
              <a:t>Characteristic</a:t>
            </a:r>
            <a:r>
              <a:rPr lang="hu-HU" sz="2400" b="1" dirty="0"/>
              <a:t>		</a:t>
            </a:r>
            <a:r>
              <a:rPr lang="hu-HU" sz="2400" b="1" dirty="0" err="1"/>
              <a:t>Radical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err="1"/>
              <a:t>Change</a:t>
            </a:r>
            <a:r>
              <a:rPr lang="hu-HU" sz="2400" b="1" dirty="0"/>
              <a:t>					</a:t>
            </a:r>
            <a:r>
              <a:rPr lang="hu-HU" sz="2400" b="1" dirty="0" err="1" smtClean="0"/>
              <a:t>change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Improving</a:t>
            </a:r>
            <a:r>
              <a:rPr lang="hu-HU" sz="2400" dirty="0" smtClean="0"/>
              <a:t> </a:t>
            </a:r>
            <a:r>
              <a:rPr lang="hu-HU" sz="2400" dirty="0" err="1" smtClean="0"/>
              <a:t>external</a:t>
            </a:r>
            <a:r>
              <a:rPr lang="hu-HU" sz="2400" dirty="0" smtClean="0"/>
              <a:t>	The major </a:t>
            </a:r>
            <a:r>
              <a:rPr lang="hu-HU" sz="2400" dirty="0" err="1" smtClean="0"/>
              <a:t>aim</a:t>
            </a:r>
            <a:r>
              <a:rPr lang="hu-HU" sz="2400" dirty="0" smtClean="0"/>
              <a:t> of	</a:t>
            </a:r>
            <a:r>
              <a:rPr lang="hu-HU" sz="2400" dirty="0" err="1" smtClean="0"/>
              <a:t>Improving</a:t>
            </a:r>
            <a:r>
              <a:rPr lang="hu-HU" sz="2400" dirty="0" smtClean="0"/>
              <a:t> </a:t>
            </a:r>
            <a:r>
              <a:rPr lang="hu-HU" sz="2400" dirty="0" err="1" smtClean="0"/>
              <a:t>external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a</a:t>
            </a:r>
            <a:r>
              <a:rPr lang="hu-HU" sz="2400" dirty="0" err="1" smtClean="0"/>
              <a:t>daptation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adjust-</a:t>
            </a:r>
            <a:r>
              <a:rPr lang="hu-HU" sz="2400" dirty="0" smtClean="0"/>
              <a:t>	 </a:t>
            </a:r>
            <a:r>
              <a:rPr lang="hu-HU" sz="2400" dirty="0" err="1" smtClean="0"/>
              <a:t>change</a:t>
            </a:r>
            <a:r>
              <a:rPr lang="hu-HU" sz="2400" dirty="0" smtClean="0"/>
              <a:t>		</a:t>
            </a:r>
            <a:r>
              <a:rPr lang="hu-HU" sz="2400" dirty="0" err="1" smtClean="0"/>
              <a:t>adaptation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ment of </a:t>
            </a:r>
            <a:r>
              <a:rPr lang="hu-HU" sz="2400" dirty="0" err="1" smtClean="0"/>
              <a:t>subsystems</a:t>
            </a:r>
            <a:r>
              <a:rPr lang="hu-HU" sz="2400" dirty="0" smtClean="0"/>
              <a:t>				</a:t>
            </a:r>
            <a:r>
              <a:rPr lang="hu-HU" sz="2400" dirty="0" err="1" smtClean="0"/>
              <a:t>creating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confi-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		</a:t>
            </a:r>
            <a:r>
              <a:rPr lang="hu-HU" sz="2400" dirty="0" err="1" smtClean="0"/>
              <a:t>guration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Lower</a:t>
            </a:r>
            <a:r>
              <a:rPr lang="hu-HU" sz="2400" dirty="0" smtClean="0"/>
              <a:t> of </a:t>
            </a:r>
            <a:r>
              <a:rPr lang="hu-HU" sz="2400" dirty="0" err="1" smtClean="0"/>
              <a:t>middle</a:t>
            </a:r>
            <a:r>
              <a:rPr lang="hu-HU" sz="2400" dirty="0" smtClean="0"/>
              <a:t>	Management of	Top management</a:t>
            </a:r>
          </a:p>
          <a:p>
            <a:pPr marL="0" indent="0">
              <a:buNone/>
            </a:pPr>
            <a:r>
              <a:rPr lang="hu-HU" sz="2400" dirty="0" err="1"/>
              <a:t>l</a:t>
            </a:r>
            <a:r>
              <a:rPr lang="hu-HU" sz="2400" dirty="0" err="1" smtClean="0"/>
              <a:t>evels</a:t>
            </a:r>
            <a:r>
              <a:rPr lang="hu-HU" sz="2400" dirty="0" smtClean="0"/>
              <a:t> </a:t>
            </a:r>
            <a:r>
              <a:rPr lang="hu-HU" sz="2400" dirty="0" err="1" smtClean="0"/>
              <a:t>managers</a:t>
            </a:r>
            <a:r>
              <a:rPr lang="hu-HU" sz="2400" dirty="0" smtClean="0"/>
              <a:t>	</a:t>
            </a:r>
            <a:r>
              <a:rPr lang="hu-HU" sz="2400" dirty="0" err="1" smtClean="0"/>
              <a:t>changes</a:t>
            </a:r>
            <a:r>
              <a:rPr lang="hu-HU" sz="2400" dirty="0" smtClean="0"/>
              <a:t>		is </a:t>
            </a:r>
            <a:r>
              <a:rPr lang="hu-HU" sz="2400" dirty="0" err="1" smtClean="0"/>
              <a:t>responsible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err="1"/>
              <a:t>a</a:t>
            </a:r>
            <a:r>
              <a:rPr lang="hu-HU" sz="2400" dirty="0" err="1" smtClean="0"/>
              <a:t>re</a:t>
            </a:r>
            <a:r>
              <a:rPr lang="hu-HU" sz="2400" dirty="0" smtClean="0"/>
              <a:t> </a:t>
            </a:r>
            <a:r>
              <a:rPr lang="hu-HU" sz="2400" dirty="0" err="1" smtClean="0"/>
              <a:t>responsible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7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FAST OR SLOW CHANGES IN IMPLEMENTATION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Factors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to</a:t>
            </a:r>
            <a:r>
              <a:rPr lang="hu-HU" sz="2400" b="1" dirty="0" smtClean="0"/>
              <a:t> be </a:t>
            </a:r>
            <a:r>
              <a:rPr lang="hu-HU" sz="2400" b="1" dirty="0" err="1" smtClean="0"/>
              <a:t>taken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into</a:t>
            </a:r>
            <a:r>
              <a:rPr lang="hu-HU" sz="2400" b="1" dirty="0" smtClean="0"/>
              <a:t> account </a:t>
            </a:r>
            <a:r>
              <a:rPr lang="hu-HU" sz="2400" b="1" dirty="0" err="1" smtClean="0"/>
              <a:t>when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deciding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on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timing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changes</a:t>
            </a:r>
            <a:r>
              <a:rPr lang="hu-HU" sz="2400" b="1" dirty="0" smtClean="0"/>
              <a:t>:</a:t>
            </a:r>
          </a:p>
          <a:p>
            <a:r>
              <a:rPr lang="hu-HU" sz="2400" dirty="0" err="1" smtClean="0"/>
              <a:t>Possible</a:t>
            </a:r>
            <a:r>
              <a:rPr lang="hu-HU" sz="2400" dirty="0" smtClean="0"/>
              <a:t> </a:t>
            </a:r>
            <a:r>
              <a:rPr lang="hu-HU" sz="2400" dirty="0" err="1" smtClean="0"/>
              <a:t>extent</a:t>
            </a:r>
            <a:r>
              <a:rPr lang="hu-HU" sz="2400" dirty="0" smtClean="0"/>
              <a:t> and </a:t>
            </a:r>
            <a:r>
              <a:rPr lang="hu-HU" sz="2400" dirty="0" err="1" smtClean="0"/>
              <a:t>forms</a:t>
            </a:r>
            <a:r>
              <a:rPr lang="hu-HU" sz="2400" dirty="0" smtClean="0"/>
              <a:t> of </a:t>
            </a:r>
            <a:r>
              <a:rPr lang="hu-HU" sz="2400" dirty="0" err="1" smtClean="0"/>
              <a:t>resistance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Positions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promoters</a:t>
            </a:r>
            <a:r>
              <a:rPr lang="hu-HU" sz="2400" dirty="0" smtClean="0"/>
              <a:t> and of </a:t>
            </a:r>
            <a:r>
              <a:rPr lang="hu-HU" sz="2400" dirty="0" err="1" smtClean="0"/>
              <a:t>those</a:t>
            </a:r>
            <a:r>
              <a:rPr lang="hu-HU" sz="2400" dirty="0" smtClean="0"/>
              <a:t> </a:t>
            </a:r>
            <a:r>
              <a:rPr lang="hu-HU" sz="2400" dirty="0" err="1" smtClean="0"/>
              <a:t>behind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resistance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ownes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most </a:t>
            </a:r>
            <a:r>
              <a:rPr lang="hu-HU" sz="2400" dirty="0" err="1" smtClean="0"/>
              <a:t>important</a:t>
            </a:r>
            <a:r>
              <a:rPr lang="hu-HU" sz="2400" dirty="0" smtClean="0"/>
              <a:t> </a:t>
            </a:r>
            <a:r>
              <a:rPr lang="hu-HU" sz="2400" dirty="0" err="1" smtClean="0"/>
              <a:t>information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</a:t>
            </a:r>
          </a:p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type</a:t>
            </a:r>
            <a:r>
              <a:rPr lang="hu-HU" sz="2400" dirty="0" smtClean="0"/>
              <a:t> of </a:t>
            </a:r>
            <a:r>
              <a:rPr lang="hu-HU" sz="2400" dirty="0" err="1" smtClean="0"/>
              <a:t>risk</a:t>
            </a:r>
            <a:r>
              <a:rPr lang="hu-HU" sz="2400" dirty="0" smtClean="0"/>
              <a:t> is </a:t>
            </a:r>
            <a:r>
              <a:rPr lang="hu-HU" sz="2400" dirty="0" err="1" smtClean="0"/>
              <a:t>involved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 The </a:t>
            </a:r>
            <a:r>
              <a:rPr lang="hu-HU" sz="2400" dirty="0" err="1" smtClean="0"/>
              <a:t>larger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possible</a:t>
            </a:r>
            <a:r>
              <a:rPr lang="hu-HU" sz="2400" dirty="0" smtClean="0"/>
              <a:t> </a:t>
            </a:r>
            <a:r>
              <a:rPr lang="hu-HU" sz="2400" dirty="0" err="1" smtClean="0"/>
              <a:t>danger</a:t>
            </a:r>
            <a:r>
              <a:rPr lang="hu-HU" sz="2400" dirty="0" smtClean="0"/>
              <a:t> of </a:t>
            </a:r>
            <a:r>
              <a:rPr lang="hu-HU" sz="2400" dirty="0" err="1" smtClean="0"/>
              <a:t>short</a:t>
            </a:r>
            <a:r>
              <a:rPr lang="hu-HU" sz="2400" dirty="0" smtClean="0"/>
              <a:t> </a:t>
            </a:r>
            <a:r>
              <a:rPr lang="hu-HU" sz="2400" dirty="0" err="1" smtClean="0"/>
              <a:t>term</a:t>
            </a:r>
            <a:r>
              <a:rPr lang="hu-HU" sz="2400" dirty="0" smtClean="0"/>
              <a:t> </a:t>
            </a:r>
            <a:r>
              <a:rPr lang="hu-HU" sz="2400" dirty="0" err="1" smtClean="0"/>
              <a:t>survival</a:t>
            </a:r>
            <a:r>
              <a:rPr lang="hu-HU" sz="2400" dirty="0" smtClean="0"/>
              <a:t>, </a:t>
            </a:r>
            <a:r>
              <a:rPr lang="hu-HU" sz="2400" dirty="0" err="1" smtClean="0"/>
              <a:t>the</a:t>
            </a:r>
            <a:r>
              <a:rPr lang="hu-HU" sz="2400" dirty="0" smtClean="0"/>
              <a:t> more </a:t>
            </a:r>
            <a:r>
              <a:rPr lang="hu-HU" sz="2400" dirty="0" err="1" smtClean="0"/>
              <a:t>arguments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fast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1698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PROACTIVE VERSUS REACTIVE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err="1" smtClean="0"/>
              <a:t>Types</a:t>
            </a:r>
            <a:r>
              <a:rPr lang="hu-HU" sz="2400" b="1" dirty="0" smtClean="0"/>
              <a:t> of </a:t>
            </a:r>
            <a:r>
              <a:rPr lang="hu-HU" sz="2400" b="1" dirty="0" err="1" smtClean="0"/>
              <a:t>changes</a:t>
            </a:r>
            <a:r>
              <a:rPr lang="hu-HU" sz="2400" b="1" dirty="0" smtClean="0"/>
              <a:t>	</a:t>
            </a:r>
            <a:r>
              <a:rPr lang="hu-HU" sz="2400" b="1" dirty="0" err="1" smtClean="0"/>
              <a:t>Incremental</a:t>
            </a:r>
            <a:r>
              <a:rPr lang="hu-HU" sz="2400" b="1" dirty="0" smtClean="0"/>
              <a:t>	    </a:t>
            </a:r>
            <a:r>
              <a:rPr lang="hu-HU" sz="2400" b="1" dirty="0" err="1" smtClean="0"/>
              <a:t>Radical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r>
              <a:rPr lang="hu-HU" sz="2400" dirty="0" err="1" smtClean="0"/>
              <a:t>Proactive</a:t>
            </a:r>
            <a:r>
              <a:rPr lang="hu-HU" sz="2400" dirty="0" smtClean="0"/>
              <a:t>		</a:t>
            </a:r>
            <a:r>
              <a:rPr lang="hu-HU" sz="2400" dirty="0" err="1" smtClean="0"/>
              <a:t>Fine</a:t>
            </a:r>
            <a:r>
              <a:rPr lang="hu-HU" sz="2400" dirty="0" smtClean="0"/>
              <a:t> </a:t>
            </a:r>
            <a:r>
              <a:rPr lang="hu-HU" sz="2400" dirty="0" err="1" smtClean="0"/>
              <a:t>tuning</a:t>
            </a:r>
            <a:r>
              <a:rPr lang="hu-HU" sz="2400" dirty="0" smtClean="0"/>
              <a:t>	   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direction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Reactive</a:t>
            </a:r>
            <a:r>
              <a:rPr lang="hu-HU" sz="2400" dirty="0" smtClean="0"/>
              <a:t>		</a:t>
            </a:r>
            <a:r>
              <a:rPr lang="hu-HU" sz="2400" dirty="0" err="1" smtClean="0"/>
              <a:t>Adaptation</a:t>
            </a:r>
            <a:r>
              <a:rPr lang="hu-HU" sz="2400" dirty="0" smtClean="0"/>
              <a:t>	     </a:t>
            </a:r>
            <a:r>
              <a:rPr lang="hu-HU" sz="2400" dirty="0" err="1" smtClean="0"/>
              <a:t>Reestablishment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5864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CHANGES BASED ON E-THEORY OR O-THEORY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u="sng" dirty="0" err="1" smtClean="0"/>
              <a:t>Dimensions</a:t>
            </a:r>
            <a:r>
              <a:rPr lang="hu-HU" sz="2400" b="1" dirty="0" smtClean="0"/>
              <a:t> of 	</a:t>
            </a:r>
            <a:r>
              <a:rPr lang="hu-HU" sz="2400" b="1" dirty="0" err="1" smtClean="0"/>
              <a:t>E-theory</a:t>
            </a:r>
            <a:r>
              <a:rPr lang="hu-HU" sz="2400" b="1" dirty="0" smtClean="0"/>
              <a:t>		</a:t>
            </a:r>
            <a:r>
              <a:rPr lang="hu-HU" sz="2400" b="1" dirty="0" err="1" smtClean="0"/>
              <a:t>O-theory</a:t>
            </a:r>
            <a:endParaRPr lang="hu-HU" sz="2400" b="1" dirty="0" smtClean="0"/>
          </a:p>
          <a:p>
            <a:pPr marL="0" indent="0">
              <a:buNone/>
            </a:pPr>
            <a:r>
              <a:rPr lang="hu-HU" sz="2400" b="1" u="sng" dirty="0" err="1" smtClean="0"/>
              <a:t>Changes</a:t>
            </a:r>
            <a:r>
              <a:rPr lang="hu-HU" sz="2400" b="1" u="sng" dirty="0" smtClean="0"/>
              <a:t> </a:t>
            </a:r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Aims</a:t>
            </a:r>
            <a:r>
              <a:rPr lang="hu-HU" sz="2400" dirty="0" smtClean="0"/>
              <a:t>			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maximize</a:t>
            </a:r>
            <a:r>
              <a:rPr lang="hu-HU" sz="2400" dirty="0" smtClean="0"/>
              <a:t>		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 of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</a:t>
            </a:r>
            <a:r>
              <a:rPr lang="hu-HU" sz="2400" dirty="0" err="1" smtClean="0"/>
              <a:t>share-holder</a:t>
            </a:r>
            <a:r>
              <a:rPr lang="hu-HU" sz="2400" dirty="0" smtClean="0"/>
              <a:t> </a:t>
            </a:r>
            <a:r>
              <a:rPr lang="hu-HU" sz="2400" dirty="0" err="1" smtClean="0"/>
              <a:t>value</a:t>
            </a:r>
            <a:r>
              <a:rPr lang="hu-HU" sz="2400" dirty="0" smtClean="0"/>
              <a:t>	</a:t>
            </a:r>
            <a:r>
              <a:rPr lang="hu-HU" sz="2400" dirty="0" err="1" smtClean="0"/>
              <a:t>org</a:t>
            </a:r>
            <a:r>
              <a:rPr lang="hu-HU" sz="2400" dirty="0" smtClean="0"/>
              <a:t>. </a:t>
            </a:r>
            <a:r>
              <a:rPr lang="hu-HU" sz="2400" dirty="0" err="1"/>
              <a:t>c</a:t>
            </a:r>
            <a:r>
              <a:rPr lang="hu-HU" sz="2400" dirty="0" err="1" smtClean="0"/>
              <a:t>apabilities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smtClean="0"/>
              <a:t>Management		Top-down		</a:t>
            </a:r>
            <a:r>
              <a:rPr lang="hu-HU" sz="2400" dirty="0" err="1" smtClean="0"/>
              <a:t>Bottom-up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Focus</a:t>
            </a:r>
            <a:r>
              <a:rPr lang="hu-HU" sz="2400" dirty="0" smtClean="0"/>
              <a:t>			</a:t>
            </a:r>
            <a:r>
              <a:rPr lang="hu-HU" sz="2400" dirty="0" err="1" smtClean="0"/>
              <a:t>Structure</a:t>
            </a:r>
            <a:r>
              <a:rPr lang="hu-HU" sz="2400" dirty="0" smtClean="0"/>
              <a:t> and		</a:t>
            </a:r>
            <a:r>
              <a:rPr lang="hu-HU" sz="2400" dirty="0" err="1" smtClean="0"/>
              <a:t>Organizational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</a:t>
            </a:r>
            <a:r>
              <a:rPr lang="hu-HU" sz="2400" dirty="0" err="1" smtClean="0"/>
              <a:t>systems</a:t>
            </a:r>
            <a:r>
              <a:rPr lang="hu-HU" sz="2400" dirty="0" smtClean="0"/>
              <a:t>		</a:t>
            </a:r>
            <a:r>
              <a:rPr lang="hu-HU" sz="2400" dirty="0" err="1" smtClean="0"/>
              <a:t>culture</a:t>
            </a:r>
            <a:endParaRPr lang="hu-HU" sz="2400" dirty="0" smtClean="0"/>
          </a:p>
          <a:p>
            <a:pPr marL="0" indent="0">
              <a:buNone/>
            </a:pP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9975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/>
              <a:t>CHANGES BASED ON E-THEORY OR </a:t>
            </a:r>
            <a:r>
              <a:rPr lang="hu-HU" sz="3200" b="1" dirty="0" smtClean="0"/>
              <a:t>O-THEORY</a:t>
            </a:r>
            <a:br>
              <a:rPr lang="hu-HU" sz="3200" b="1" dirty="0" smtClean="0"/>
            </a:br>
            <a:r>
              <a:rPr lang="hu-HU" sz="3200" b="1" dirty="0" smtClean="0"/>
              <a:t>- </a:t>
            </a:r>
            <a:r>
              <a:rPr lang="hu-HU" sz="3200" b="1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b="1" u="sng" dirty="0" err="1"/>
              <a:t>Dimensions</a:t>
            </a:r>
            <a:r>
              <a:rPr lang="hu-HU" sz="2400" b="1" dirty="0"/>
              <a:t> of 	</a:t>
            </a:r>
            <a:r>
              <a:rPr lang="hu-HU" sz="2400" b="1" dirty="0" smtClean="0"/>
              <a:t>	</a:t>
            </a:r>
            <a:r>
              <a:rPr lang="hu-HU" sz="2400" b="1" dirty="0" err="1" smtClean="0"/>
              <a:t>E-theory</a:t>
            </a:r>
            <a:r>
              <a:rPr lang="hu-HU" sz="2400" b="1" dirty="0"/>
              <a:t>		</a:t>
            </a:r>
            <a:r>
              <a:rPr lang="hu-HU" sz="2400" b="1" dirty="0" err="1"/>
              <a:t>O-theory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u="sng" dirty="0" err="1"/>
              <a:t>Changes</a:t>
            </a:r>
            <a:r>
              <a:rPr lang="hu-HU" sz="2400" b="1" u="sng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Process</a:t>
            </a:r>
            <a:r>
              <a:rPr lang="hu-HU" sz="2400" dirty="0" smtClean="0"/>
              <a:t>			</a:t>
            </a:r>
            <a:r>
              <a:rPr lang="hu-HU" sz="2400" dirty="0" err="1" smtClean="0"/>
              <a:t>Emphasizing</a:t>
            </a:r>
            <a:r>
              <a:rPr lang="hu-HU" sz="2400" dirty="0" smtClean="0"/>
              <a:t> </a:t>
            </a:r>
            <a:r>
              <a:rPr lang="hu-HU" sz="2400" dirty="0" err="1" smtClean="0"/>
              <a:t>structure</a:t>
            </a:r>
            <a:r>
              <a:rPr lang="hu-HU" sz="2400" dirty="0" smtClean="0"/>
              <a:t>	    </a:t>
            </a:r>
            <a:r>
              <a:rPr lang="hu-HU" sz="2400" dirty="0" err="1" smtClean="0"/>
              <a:t>Formulation</a:t>
            </a:r>
            <a:r>
              <a:rPr lang="hu-HU" sz="2400" dirty="0" smtClean="0"/>
              <a:t> of</a:t>
            </a:r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and </a:t>
            </a:r>
            <a:r>
              <a:rPr lang="hu-HU" sz="2400" dirty="0" err="1" smtClean="0"/>
              <a:t>systems</a:t>
            </a:r>
            <a:r>
              <a:rPr lang="hu-HU" sz="2400" dirty="0" smtClean="0"/>
              <a:t>	                  </a:t>
            </a:r>
            <a:r>
              <a:rPr lang="hu-HU" sz="2400" dirty="0" err="1" smtClean="0"/>
              <a:t>corporate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Reward</a:t>
            </a:r>
            <a:r>
              <a:rPr lang="hu-HU" sz="2400" dirty="0" smtClean="0"/>
              <a:t> </a:t>
            </a:r>
            <a:r>
              <a:rPr lang="hu-HU" sz="2400" dirty="0" err="1" smtClean="0"/>
              <a:t>systems</a:t>
            </a:r>
            <a:r>
              <a:rPr lang="hu-HU" sz="2400" dirty="0" smtClean="0"/>
              <a:t>		</a:t>
            </a:r>
            <a:r>
              <a:rPr lang="hu-HU" sz="2400" dirty="0" err="1" smtClean="0"/>
              <a:t>Motivation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</a:t>
            </a:r>
            <a:r>
              <a:rPr lang="hu-HU" sz="2400" dirty="0" err="1" smtClean="0"/>
              <a:t>financial</a:t>
            </a:r>
            <a:r>
              <a:rPr lang="hu-HU" sz="2400" dirty="0"/>
              <a:t> </a:t>
            </a:r>
            <a:r>
              <a:rPr lang="hu-HU" sz="2400" dirty="0" smtClean="0"/>
              <a:t>     </a:t>
            </a:r>
            <a:r>
              <a:rPr lang="hu-HU" sz="2400" dirty="0" err="1" smtClean="0"/>
              <a:t>Motivation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</a:t>
            </a:r>
            <a:r>
              <a:rPr lang="hu-HU" sz="2400" dirty="0" err="1" smtClean="0"/>
              <a:t>means</a:t>
            </a:r>
            <a:r>
              <a:rPr lang="hu-HU" sz="2400" dirty="0" smtClean="0"/>
              <a:t>			     </a:t>
            </a:r>
            <a:r>
              <a:rPr lang="hu-HU" sz="2400" dirty="0" err="1" smtClean="0"/>
              <a:t>appreciation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-------------------------------------------------------------------------------------</a:t>
            </a:r>
          </a:p>
          <a:p>
            <a:pPr marL="0" indent="0">
              <a:buNone/>
            </a:pPr>
            <a:r>
              <a:rPr lang="hu-HU" sz="2400" dirty="0" err="1" smtClean="0"/>
              <a:t>Role</a:t>
            </a:r>
            <a:r>
              <a:rPr lang="hu-HU" sz="2400" dirty="0" smtClean="0"/>
              <a:t> of </a:t>
            </a:r>
            <a:r>
              <a:rPr lang="hu-HU" sz="2400" dirty="0" err="1" smtClean="0"/>
              <a:t>consultants</a:t>
            </a:r>
            <a:r>
              <a:rPr lang="hu-HU" sz="2400" dirty="0" smtClean="0"/>
              <a:t>	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analyse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</a:t>
            </a:r>
            <a:r>
              <a:rPr lang="hu-HU" sz="2400" dirty="0"/>
              <a:t> </a:t>
            </a:r>
            <a:r>
              <a:rPr lang="hu-HU" sz="2400" dirty="0" smtClean="0"/>
              <a:t>   </a:t>
            </a:r>
            <a:r>
              <a:rPr lang="hu-HU" sz="2400" dirty="0" err="1" smtClean="0"/>
              <a:t>Resources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and </a:t>
            </a:r>
            <a:r>
              <a:rPr lang="hu-HU" sz="2400" dirty="0" err="1" smtClean="0"/>
              <a:t>suggest</a:t>
            </a:r>
            <a:r>
              <a:rPr lang="hu-HU" sz="2400" dirty="0" smtClean="0"/>
              <a:t> </a:t>
            </a:r>
            <a:r>
              <a:rPr lang="hu-HU" sz="2400" dirty="0" err="1" smtClean="0"/>
              <a:t>solutions</a:t>
            </a:r>
            <a:r>
              <a:rPr lang="hu-HU" sz="2400" dirty="0" smtClean="0"/>
              <a:t>	   </a:t>
            </a:r>
            <a:r>
              <a:rPr lang="hu-HU" sz="2400" dirty="0" err="1" smtClean="0"/>
              <a:t>develop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capa-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/>
              <a:t>	</a:t>
            </a:r>
            <a:r>
              <a:rPr lang="hu-HU" sz="2400" dirty="0" smtClean="0"/>
              <a:t>					   </a:t>
            </a:r>
            <a:r>
              <a:rPr lang="hu-HU" sz="2400" dirty="0" err="1" smtClean="0"/>
              <a:t>bilities</a:t>
            </a:r>
            <a:r>
              <a:rPr lang="hu-HU" sz="2400" dirty="0" smtClean="0"/>
              <a:t> of </a:t>
            </a:r>
            <a:r>
              <a:rPr lang="hu-HU" sz="2400" dirty="0" err="1" smtClean="0"/>
              <a:t>members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6609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568</Words>
  <Application>Microsoft Office PowerPoint</Application>
  <PresentationFormat>Diavetítés a képernyőre (4:3 oldalarány)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TYPOLOGY OF ORGANIZATIONAL CHANGES</vt:lpstr>
      <vt:lpstr>GROUPING OF ORGANIZATIONAL CHANGES</vt:lpstr>
      <vt:lpstr>RADICAL VERSUS INCREMENTAL CHANGES</vt:lpstr>
      <vt:lpstr>RACICAL VERSUS INCREMENTAL CHANGES - continued </vt:lpstr>
      <vt:lpstr>RADICAL VERSUS INCREMENTAL CHANGES - continued</vt:lpstr>
      <vt:lpstr>FAST OR SLOW CHANGES IN IMPLEMENTATION</vt:lpstr>
      <vt:lpstr>PROACTIVE VERSUS REACTIVE CHANGES</vt:lpstr>
      <vt:lpstr>CHANGES BASED ON E-THEORY OR O-THEORY</vt:lpstr>
      <vt:lpstr>CHANGES BASED ON E-THEORY OR O-THEORY - continued</vt:lpstr>
      <vt:lpstr>CHANGES AT STRATEGIC LEVEL</vt:lpstr>
      <vt:lpstr>CHANGES AT STRATEGIC LEVEL - continued</vt:lpstr>
      <vt:lpstr>CHANGES AT STRATEGIC LEVEL - continued</vt:lpstr>
      <vt:lpstr>CHANGES AT STRATEGIC LEVEL - continued</vt:lpstr>
      <vt:lpstr>CHANGES AT STRATEGIC LEVEL -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TYPOLOGY OF ORGANIZATIONAL CHANGES</dc:title>
  <dc:creator>Balaton Károly</dc:creator>
  <cp:lastModifiedBy>Balaton Károly</cp:lastModifiedBy>
  <cp:revision>36</cp:revision>
  <dcterms:created xsi:type="dcterms:W3CDTF">2017-02-19T12:32:19Z</dcterms:created>
  <dcterms:modified xsi:type="dcterms:W3CDTF">2017-02-19T16:22:48Z</dcterms:modified>
</cp:coreProperties>
</file>