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ABE92-89A1-41E6-AB9B-644490148F54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62FA7-74D3-4675-9950-96BF72596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802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2FA7-74D3-4675-9950-96BF72596565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51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700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22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069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707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07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91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40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283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220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9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716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1D90A-8C64-491C-A0E2-7968BDB398DA}" type="datetimeFigureOut">
              <a:rPr lang="hu-HU" smtClean="0"/>
              <a:t>2017.04.03.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FFC61-E5CB-418B-801E-615988CD0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407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CHANGE AND ORGANIZATIONAL LEARNING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Károly Balaton</a:t>
            </a:r>
          </a:p>
          <a:p>
            <a:r>
              <a:rPr lang="hu-HU" sz="2800" b="1" dirty="0" smtClean="0"/>
              <a:t>Institute of Management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5880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LEARNING IN BIOTECH COMPANIES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Finding</a:t>
            </a:r>
            <a:r>
              <a:rPr lang="hu-HU" sz="2400" dirty="0" smtClean="0"/>
              <a:t> </a:t>
            </a:r>
            <a:r>
              <a:rPr lang="hu-HU" sz="2400" dirty="0" err="1" smtClean="0"/>
              <a:t>solutions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</a:t>
            </a:r>
            <a:r>
              <a:rPr lang="hu-HU" sz="2400" dirty="0" smtClean="0"/>
              <a:t> of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learn</a:t>
            </a:r>
            <a:r>
              <a:rPr lang="hu-HU" sz="2400" dirty="0" smtClean="0"/>
              <a:t> is </a:t>
            </a:r>
            <a:r>
              <a:rPr lang="hu-HU" sz="2400" dirty="0" err="1" smtClean="0"/>
              <a:t>critical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both</a:t>
            </a:r>
            <a:r>
              <a:rPr lang="hu-HU" sz="2400" dirty="0" smtClean="0"/>
              <a:t> </a:t>
            </a:r>
            <a:r>
              <a:rPr lang="hu-HU" sz="2400" dirty="0" err="1" smtClean="0"/>
              <a:t>small</a:t>
            </a:r>
            <a:r>
              <a:rPr lang="hu-HU" sz="2400" dirty="0" smtClean="0"/>
              <a:t> and </a:t>
            </a:r>
            <a:r>
              <a:rPr lang="hu-HU" sz="2400" dirty="0" err="1" smtClean="0"/>
              <a:t>large</a:t>
            </a:r>
            <a:r>
              <a:rPr lang="hu-HU" sz="2400" dirty="0" smtClean="0"/>
              <a:t> </a:t>
            </a:r>
            <a:r>
              <a:rPr lang="hu-HU" sz="2400" dirty="0" err="1" smtClean="0"/>
              <a:t>firms</a:t>
            </a:r>
            <a:r>
              <a:rPr lang="hu-HU" sz="2400" dirty="0" smtClean="0"/>
              <a:t>. </a:t>
            </a:r>
            <a:r>
              <a:rPr lang="hu-HU" sz="2400" dirty="0" err="1" smtClean="0"/>
              <a:t>Biotech</a:t>
            </a:r>
            <a:r>
              <a:rPr lang="hu-HU" sz="2400" dirty="0" smtClean="0"/>
              <a:t> </a:t>
            </a:r>
            <a:r>
              <a:rPr lang="hu-HU" sz="2400" dirty="0" err="1" smtClean="0"/>
              <a:t>companies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created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capabilities</a:t>
            </a:r>
            <a:r>
              <a:rPr lang="hu-HU" sz="2400" dirty="0" smtClean="0"/>
              <a:t> </a:t>
            </a:r>
            <a:r>
              <a:rPr lang="hu-HU" sz="2400" dirty="0" err="1" smtClean="0"/>
              <a:t>well</a:t>
            </a:r>
            <a:r>
              <a:rPr lang="hu-HU" sz="2400" dirty="0" smtClean="0"/>
              <a:t> out of </a:t>
            </a:r>
            <a:r>
              <a:rPr lang="hu-HU" sz="2400" dirty="0" err="1" smtClean="0"/>
              <a:t>proportion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relatively</a:t>
            </a:r>
            <a:r>
              <a:rPr lang="hu-HU" sz="2400" dirty="0" smtClean="0"/>
              <a:t> </a:t>
            </a:r>
            <a:r>
              <a:rPr lang="hu-HU" sz="2400" dirty="0" err="1" smtClean="0"/>
              <a:t>small</a:t>
            </a:r>
            <a:r>
              <a:rPr lang="hu-HU" sz="2400" dirty="0" smtClean="0"/>
              <a:t> </a:t>
            </a:r>
            <a:r>
              <a:rPr lang="hu-HU" sz="2400" dirty="0" err="1" smtClean="0"/>
              <a:t>size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building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relationships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external</a:t>
            </a:r>
            <a:r>
              <a:rPr lang="hu-HU" sz="2400" dirty="0" smtClean="0"/>
              <a:t> </a:t>
            </a:r>
            <a:r>
              <a:rPr lang="hu-HU" sz="2400" dirty="0" err="1" smtClean="0"/>
              <a:t>parties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gain</a:t>
            </a:r>
            <a:r>
              <a:rPr lang="hu-HU" sz="2400" dirty="0" smtClean="0"/>
              <a:t> </a:t>
            </a:r>
            <a:r>
              <a:rPr lang="hu-HU" sz="2400" dirty="0" err="1" smtClean="0"/>
              <a:t>access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resources</a:t>
            </a:r>
            <a:r>
              <a:rPr lang="hu-HU" sz="2400" dirty="0" smtClean="0"/>
              <a:t>,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, and </a:t>
            </a:r>
            <a:r>
              <a:rPr lang="hu-HU" sz="2400" dirty="0" err="1" smtClean="0"/>
              <a:t>skills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support</a:t>
            </a:r>
            <a:r>
              <a:rPr lang="hu-HU" sz="2400" dirty="0" smtClean="0"/>
              <a:t> </a:t>
            </a:r>
            <a:r>
              <a:rPr lang="hu-HU" sz="2400" dirty="0" err="1" smtClean="0"/>
              <a:t>every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function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R&amp;D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distribution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146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CRISES AND LEARNING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Cumulative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linear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along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current</a:t>
            </a:r>
            <a:r>
              <a:rPr lang="hu-HU" sz="2400" dirty="0" smtClean="0"/>
              <a:t> </a:t>
            </a:r>
            <a:r>
              <a:rPr lang="hu-HU" sz="2400" dirty="0" err="1" smtClean="0"/>
              <a:t>trajectory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take</a:t>
            </a:r>
            <a:r>
              <a:rPr lang="hu-HU" sz="2400" dirty="0" smtClean="0"/>
              <a:t> </a:t>
            </a:r>
            <a:r>
              <a:rPr lang="hu-HU" sz="2400" dirty="0" err="1" smtClean="0"/>
              <a:t>place</a:t>
            </a:r>
            <a:r>
              <a:rPr lang="hu-HU" sz="2400" dirty="0" smtClean="0"/>
              <a:t> </a:t>
            </a:r>
            <a:r>
              <a:rPr lang="hu-HU" sz="2400" dirty="0" err="1" smtClean="0"/>
              <a:t>under</a:t>
            </a:r>
            <a:r>
              <a:rPr lang="hu-HU" sz="2400" dirty="0" smtClean="0"/>
              <a:t> </a:t>
            </a:r>
            <a:r>
              <a:rPr lang="hu-HU" sz="2400" dirty="0" err="1" smtClean="0"/>
              <a:t>normal</a:t>
            </a:r>
            <a:r>
              <a:rPr lang="hu-HU" sz="2400" dirty="0" smtClean="0"/>
              <a:t> </a:t>
            </a:r>
            <a:r>
              <a:rPr lang="hu-HU" sz="2400" dirty="0" err="1" smtClean="0"/>
              <a:t>circumstances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Discontinuous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nonlinear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, </a:t>
            </a:r>
            <a:r>
              <a:rPr lang="hu-HU" sz="2400" dirty="0" err="1" smtClean="0"/>
              <a:t>however</a:t>
            </a:r>
            <a:r>
              <a:rPr lang="hu-HU" sz="2400" dirty="0" smtClean="0"/>
              <a:t>, </a:t>
            </a:r>
            <a:r>
              <a:rPr lang="hu-HU" sz="2400" dirty="0" err="1" smtClean="0"/>
              <a:t>takes</a:t>
            </a:r>
            <a:r>
              <a:rPr lang="hu-HU" sz="2400" dirty="0" smtClean="0"/>
              <a:t> </a:t>
            </a:r>
            <a:r>
              <a:rPr lang="hu-HU" sz="2400" dirty="0" err="1" smtClean="0"/>
              <a:t>place</a:t>
            </a:r>
            <a:r>
              <a:rPr lang="hu-HU" sz="2400" dirty="0" smtClean="0"/>
              <a:t> </a:t>
            </a:r>
            <a:r>
              <a:rPr lang="hu-HU" sz="2400" dirty="0" err="1" smtClean="0"/>
              <a:t>normally</a:t>
            </a:r>
            <a:r>
              <a:rPr lang="hu-HU" sz="2400" dirty="0" smtClean="0"/>
              <a:t> </a:t>
            </a:r>
            <a:r>
              <a:rPr lang="hu-HU" sz="2400" dirty="0" err="1" smtClean="0"/>
              <a:t>when</a:t>
            </a:r>
            <a:r>
              <a:rPr lang="hu-HU" sz="2400" dirty="0" smtClean="0"/>
              <a:t> a </a:t>
            </a:r>
            <a:r>
              <a:rPr lang="hu-HU" sz="2400" dirty="0" err="1" smtClean="0"/>
              <a:t>firm</a:t>
            </a:r>
            <a:r>
              <a:rPr lang="hu-HU" sz="2400" dirty="0" smtClean="0"/>
              <a:t> </a:t>
            </a:r>
            <a:r>
              <a:rPr lang="hu-HU" sz="2400" dirty="0" err="1" smtClean="0"/>
              <a:t>perceives</a:t>
            </a:r>
            <a:r>
              <a:rPr lang="hu-HU" sz="2400" dirty="0" smtClean="0"/>
              <a:t> </a:t>
            </a:r>
            <a:r>
              <a:rPr lang="hu-HU" sz="2400" dirty="0" err="1" smtClean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crisis</a:t>
            </a:r>
            <a:r>
              <a:rPr lang="hu-HU" sz="2400" dirty="0" smtClean="0"/>
              <a:t> and </a:t>
            </a:r>
            <a:r>
              <a:rPr lang="hu-HU" sz="2400" dirty="0" err="1" smtClean="0"/>
              <a:t>deploys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resolve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critical</a:t>
            </a:r>
            <a:r>
              <a:rPr lang="hu-HU" sz="2400" dirty="0" smtClean="0"/>
              <a:t> </a:t>
            </a:r>
            <a:r>
              <a:rPr lang="hu-HU" sz="2400" dirty="0" err="1" smtClean="0"/>
              <a:t>situation</a:t>
            </a:r>
            <a:r>
              <a:rPr lang="hu-HU" sz="2400" dirty="0" smtClean="0"/>
              <a:t>. </a:t>
            </a:r>
          </a:p>
          <a:p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such</a:t>
            </a:r>
            <a:r>
              <a:rPr lang="hu-HU" sz="2400" dirty="0" smtClean="0"/>
              <a:t> </a:t>
            </a:r>
            <a:r>
              <a:rPr lang="hu-HU" sz="2400" dirty="0" err="1" smtClean="0"/>
              <a:t>cases</a:t>
            </a:r>
            <a:r>
              <a:rPr lang="hu-HU" sz="2400" dirty="0" smtClean="0"/>
              <a:t>,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firm</a:t>
            </a:r>
            <a:r>
              <a:rPr lang="hu-HU" sz="2400" dirty="0" smtClean="0"/>
              <a:t> must </a:t>
            </a:r>
            <a:r>
              <a:rPr lang="hu-HU" sz="2400" dirty="0" err="1" smtClean="0"/>
              <a:t>invest</a:t>
            </a:r>
            <a:r>
              <a:rPr lang="hu-HU" sz="2400" dirty="0" smtClean="0"/>
              <a:t> </a:t>
            </a:r>
            <a:r>
              <a:rPr lang="hu-HU" sz="2400" dirty="0" err="1" smtClean="0"/>
              <a:t>heavily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acquisition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tacit</a:t>
            </a:r>
            <a:r>
              <a:rPr lang="hu-HU" sz="2400" dirty="0" smtClean="0"/>
              <a:t> and explicit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well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</a:t>
            </a:r>
            <a:r>
              <a:rPr lang="hu-HU" sz="2400" dirty="0" err="1" smtClean="0"/>
              <a:t>conversion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overcome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crisis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shortest</a:t>
            </a:r>
            <a:r>
              <a:rPr lang="hu-HU" sz="2400" dirty="0" smtClean="0"/>
              <a:t> </a:t>
            </a:r>
            <a:r>
              <a:rPr lang="hu-HU" sz="2400" dirty="0" err="1" smtClean="0"/>
              <a:t>possible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498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ABSORPTIVE CAPACITY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is a </a:t>
            </a:r>
            <a:r>
              <a:rPr lang="hu-HU" sz="2400" dirty="0" err="1" smtClean="0"/>
              <a:t>function</a:t>
            </a:r>
            <a:r>
              <a:rPr lang="hu-HU" sz="2400" dirty="0" smtClean="0"/>
              <a:t> of an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’s </a:t>
            </a:r>
            <a:r>
              <a:rPr lang="hu-HU" sz="2400" dirty="0" err="1" smtClean="0"/>
              <a:t>absorptive</a:t>
            </a:r>
            <a:r>
              <a:rPr lang="hu-HU" sz="2400" dirty="0" smtClean="0"/>
              <a:t> </a:t>
            </a:r>
            <a:r>
              <a:rPr lang="hu-HU" sz="2400" dirty="0" err="1" smtClean="0"/>
              <a:t>capacity</a:t>
            </a:r>
            <a:r>
              <a:rPr lang="hu-HU" sz="2400" dirty="0" smtClean="0"/>
              <a:t>. </a:t>
            </a:r>
          </a:p>
          <a:p>
            <a:r>
              <a:rPr lang="hu-HU" sz="2400" dirty="0" err="1" smtClean="0"/>
              <a:t>Absorptive</a:t>
            </a:r>
            <a:r>
              <a:rPr lang="hu-HU" sz="2400" dirty="0" smtClean="0"/>
              <a:t> </a:t>
            </a:r>
            <a:r>
              <a:rPr lang="hu-HU" sz="2400" dirty="0" err="1" smtClean="0"/>
              <a:t>capacity</a:t>
            </a:r>
            <a:r>
              <a:rPr lang="hu-HU" sz="2400" dirty="0" smtClean="0"/>
              <a:t> </a:t>
            </a:r>
            <a:r>
              <a:rPr lang="hu-HU" sz="2400" dirty="0" err="1" smtClean="0"/>
              <a:t>requires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capability</a:t>
            </a:r>
            <a:r>
              <a:rPr lang="hu-HU" sz="2400" dirty="0" smtClean="0"/>
              <a:t> and </a:t>
            </a:r>
            <a:r>
              <a:rPr lang="hu-HU" sz="2400" dirty="0" err="1" smtClean="0"/>
              <a:t>develops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problem-solving</a:t>
            </a:r>
            <a:r>
              <a:rPr lang="hu-HU" sz="2400" dirty="0" smtClean="0"/>
              <a:t> </a:t>
            </a:r>
            <a:r>
              <a:rPr lang="hu-HU" sz="2400" dirty="0" err="1" smtClean="0"/>
              <a:t>akills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cpability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capacity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assimilate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(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imitation</a:t>
            </a:r>
            <a:r>
              <a:rPr lang="hu-HU" sz="2400" dirty="0" smtClean="0"/>
              <a:t>), </a:t>
            </a:r>
            <a:r>
              <a:rPr lang="hu-HU" sz="2400" dirty="0" err="1"/>
              <a:t>w</a:t>
            </a:r>
            <a:r>
              <a:rPr lang="hu-HU" sz="2400" dirty="0" err="1" smtClean="0"/>
              <a:t>hereas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problem-solving</a:t>
            </a:r>
            <a:r>
              <a:rPr lang="hu-HU" sz="2400" dirty="0" smtClean="0"/>
              <a:t> </a:t>
            </a:r>
            <a:r>
              <a:rPr lang="hu-HU" sz="2400" dirty="0" err="1" smtClean="0"/>
              <a:t>skills</a:t>
            </a:r>
            <a:r>
              <a:rPr lang="hu-HU" sz="2400" dirty="0" smtClean="0"/>
              <a:t> </a:t>
            </a:r>
            <a:r>
              <a:rPr lang="hu-HU" sz="2400" dirty="0" err="1" smtClean="0"/>
              <a:t>represent</a:t>
            </a:r>
            <a:r>
              <a:rPr lang="hu-HU" sz="2400" dirty="0" smtClean="0"/>
              <a:t> a </a:t>
            </a:r>
            <a:r>
              <a:rPr lang="hu-HU" sz="2400" dirty="0" err="1" smtClean="0"/>
              <a:t>capacity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create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(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).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822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ORGANIZATIONAL LEARNING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Organizational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learning</a:t>
            </a:r>
            <a:r>
              <a:rPr lang="hu-HU" sz="2400" b="1" dirty="0" smtClean="0"/>
              <a:t> </a:t>
            </a:r>
            <a:r>
              <a:rPr lang="hu-HU" sz="2400" dirty="0" smtClean="0"/>
              <a:t>is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identify</a:t>
            </a:r>
            <a:r>
              <a:rPr lang="hu-HU" sz="2400" dirty="0" smtClean="0"/>
              <a:t>, </a:t>
            </a:r>
            <a:r>
              <a:rPr lang="hu-HU" sz="2400" dirty="0" err="1" smtClean="0"/>
              <a:t>analyse</a:t>
            </a:r>
            <a:r>
              <a:rPr lang="hu-HU" sz="2400" dirty="0" smtClean="0"/>
              <a:t> and </a:t>
            </a:r>
            <a:r>
              <a:rPr lang="hu-HU" sz="2400" dirty="0" err="1" smtClean="0"/>
              <a:t>correct</a:t>
            </a:r>
            <a:r>
              <a:rPr lang="hu-HU" sz="2400" dirty="0" smtClean="0"/>
              <a:t>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previous</a:t>
            </a:r>
            <a:r>
              <a:rPr lang="hu-HU" sz="2400" dirty="0" smtClean="0"/>
              <a:t> </a:t>
            </a:r>
            <a:r>
              <a:rPr lang="hu-HU" sz="2400" dirty="0" err="1" smtClean="0"/>
              <a:t>mistakes</a:t>
            </a:r>
            <a:r>
              <a:rPr lang="hu-HU" sz="2400" dirty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Argris</a:t>
            </a:r>
            <a:r>
              <a:rPr lang="hu-HU" sz="2400" dirty="0" smtClean="0"/>
              <a:t>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Schön</a:t>
            </a:r>
            <a:r>
              <a:rPr lang="hu-HU" sz="2400" dirty="0" smtClean="0"/>
              <a:t>).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Important</a:t>
            </a:r>
            <a:r>
              <a:rPr lang="hu-HU" sz="2400" dirty="0" smtClean="0"/>
              <a:t> </a:t>
            </a:r>
            <a:r>
              <a:rPr lang="hu-HU" sz="2400" dirty="0" err="1" smtClean="0"/>
              <a:t>characteristics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behaviour</a:t>
            </a:r>
            <a:r>
              <a:rPr lang="hu-HU" sz="2400" dirty="0" smtClean="0"/>
              <a:t>, and </a:t>
            </a:r>
            <a:r>
              <a:rPr lang="hu-HU" sz="2400" dirty="0" err="1" smtClean="0"/>
              <a:t>better</a:t>
            </a:r>
            <a:r>
              <a:rPr lang="hu-HU" sz="2400" dirty="0" smtClean="0"/>
              <a:t> performance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increased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and </a:t>
            </a:r>
            <a:r>
              <a:rPr lang="hu-HU" sz="2400" dirty="0" err="1" smtClean="0"/>
              <a:t>understanding</a:t>
            </a:r>
            <a:r>
              <a:rPr lang="hu-HU" sz="2400" dirty="0" smtClean="0"/>
              <a:t>. 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err="1" smtClean="0"/>
              <a:t>Knowledge</a:t>
            </a:r>
            <a:r>
              <a:rPr lang="hu-HU" sz="2400" dirty="0" smtClean="0"/>
              <a:t> </a:t>
            </a:r>
            <a:r>
              <a:rPr lang="hu-HU" sz="2400" dirty="0" err="1" smtClean="0"/>
              <a:t>acquired</a:t>
            </a:r>
            <a:r>
              <a:rPr lang="hu-HU" sz="2400" dirty="0" smtClean="0"/>
              <a:t> 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is </a:t>
            </a:r>
            <a:r>
              <a:rPr lang="hu-HU" sz="2400" dirty="0" err="1" smtClean="0"/>
              <a:t>coded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memory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68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SINGLE-LOOP AND DOUBLE-LOOP LEARNING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Single-loop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learning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involves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consequences</a:t>
            </a:r>
            <a:r>
              <a:rPr lang="hu-HU" sz="2400" dirty="0" smtClean="0"/>
              <a:t> of </a:t>
            </a:r>
            <a:r>
              <a:rPr lang="hu-HU" sz="2400" dirty="0" err="1" smtClean="0"/>
              <a:t>previous</a:t>
            </a:r>
            <a:r>
              <a:rPr lang="hu-HU" sz="2400" dirty="0" smtClean="0"/>
              <a:t> </a:t>
            </a:r>
            <a:r>
              <a:rPr lang="hu-HU" sz="2400" dirty="0" err="1" smtClean="0"/>
              <a:t>behavior</a:t>
            </a:r>
            <a:r>
              <a:rPr lang="hu-HU" sz="2400" dirty="0" smtClean="0"/>
              <a:t>.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feedback</a:t>
            </a:r>
            <a:r>
              <a:rPr lang="hu-HU" sz="2400" dirty="0" smtClean="0"/>
              <a:t> </a:t>
            </a:r>
            <a:r>
              <a:rPr lang="hu-HU" sz="2400" dirty="0" err="1" smtClean="0"/>
              <a:t>generated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a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of </a:t>
            </a:r>
            <a:r>
              <a:rPr lang="hu-HU" sz="2400" dirty="0" err="1" smtClean="0"/>
              <a:t>observing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consequences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action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using</a:t>
            </a: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adjust</a:t>
            </a:r>
            <a:r>
              <a:rPr lang="hu-HU" sz="2400" dirty="0" smtClean="0"/>
              <a:t> </a:t>
            </a:r>
            <a:r>
              <a:rPr lang="hu-HU" sz="2400" dirty="0" err="1" smtClean="0"/>
              <a:t>subsequent</a:t>
            </a:r>
            <a:r>
              <a:rPr lang="hu-HU" sz="2400" dirty="0" smtClean="0"/>
              <a:t> </a:t>
            </a:r>
            <a:r>
              <a:rPr lang="hu-HU" sz="2400" dirty="0" err="1" smtClean="0"/>
              <a:t>action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order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avoid</a:t>
            </a:r>
            <a:r>
              <a:rPr lang="hu-HU" sz="2400" dirty="0" smtClean="0"/>
              <a:t> </a:t>
            </a:r>
            <a:r>
              <a:rPr lang="hu-HU" sz="2400" dirty="0" err="1" smtClean="0"/>
              <a:t>similar</a:t>
            </a:r>
            <a:r>
              <a:rPr lang="hu-HU" sz="2400" dirty="0" smtClean="0"/>
              <a:t> </a:t>
            </a:r>
            <a:r>
              <a:rPr lang="hu-HU" sz="2400" dirty="0" err="1" smtClean="0"/>
              <a:t>mistakes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future</a:t>
            </a:r>
            <a:r>
              <a:rPr lang="hu-HU" sz="2400" dirty="0" smtClean="0"/>
              <a:t>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successful</a:t>
            </a:r>
            <a:r>
              <a:rPr lang="hu-HU" sz="2400" dirty="0" smtClean="0"/>
              <a:t> </a:t>
            </a:r>
            <a:r>
              <a:rPr lang="hu-HU" sz="2400" dirty="0" err="1" smtClean="0"/>
              <a:t>patterns</a:t>
            </a:r>
            <a:r>
              <a:rPr lang="hu-HU" sz="2400" dirty="0" smtClean="0"/>
              <a:t> of </a:t>
            </a:r>
            <a:r>
              <a:rPr lang="hu-HU" sz="2400" dirty="0" err="1" smtClean="0"/>
              <a:t>behavior</a:t>
            </a:r>
            <a:r>
              <a:rPr lang="hu-HU" sz="2400" dirty="0" smtClean="0"/>
              <a:t>. </a:t>
            </a:r>
          </a:p>
          <a:p>
            <a:r>
              <a:rPr lang="hu-HU" sz="2400" b="1" dirty="0" err="1" smtClean="0"/>
              <a:t>Double-loop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learnig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involves</a:t>
            </a:r>
            <a:r>
              <a:rPr lang="hu-HU" sz="2400" dirty="0" smtClean="0"/>
              <a:t> </a:t>
            </a:r>
            <a:r>
              <a:rPr lang="hu-HU" sz="2400" dirty="0" err="1" smtClean="0"/>
              <a:t>sysems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monitor and </a:t>
            </a:r>
            <a:r>
              <a:rPr lang="hu-HU" sz="2400" dirty="0" err="1" smtClean="0"/>
              <a:t>correct</a:t>
            </a:r>
            <a:r>
              <a:rPr lang="hu-HU" sz="2400" dirty="0" smtClean="0"/>
              <a:t> </a:t>
            </a:r>
            <a:r>
              <a:rPr lang="hu-HU" sz="2400" dirty="0" err="1" smtClean="0"/>
              <a:t>behavior</a:t>
            </a:r>
            <a:r>
              <a:rPr lang="hu-HU" sz="2400" dirty="0" smtClean="0"/>
              <a:t>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determine</a:t>
            </a:r>
            <a:r>
              <a:rPr lang="hu-HU" sz="2400" dirty="0" smtClean="0"/>
              <a:t>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appropriate</a:t>
            </a:r>
            <a:r>
              <a:rPr lang="hu-HU" sz="2400" dirty="0" smtClean="0"/>
              <a:t>  </a:t>
            </a:r>
            <a:r>
              <a:rPr lang="hu-HU" sz="2400" dirty="0" err="1" smtClean="0"/>
              <a:t>behavior</a:t>
            </a:r>
            <a:r>
              <a:rPr lang="hu-HU" sz="2400" dirty="0" smtClean="0"/>
              <a:t> is. </a:t>
            </a:r>
            <a:r>
              <a:rPr lang="hu-HU" sz="2400" dirty="0" err="1" smtClean="0"/>
              <a:t>Double-loop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requires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system</a:t>
            </a:r>
            <a:r>
              <a:rPr lang="hu-HU" sz="2400" dirty="0" smtClean="0"/>
              <a:t> </a:t>
            </a:r>
            <a:r>
              <a:rPr lang="hu-HU" sz="2400" dirty="0" err="1" smtClean="0"/>
              <a:t>question</a:t>
            </a:r>
            <a:r>
              <a:rPr lang="hu-HU" sz="2400" dirty="0" smtClean="0"/>
              <a:t> </a:t>
            </a:r>
            <a:r>
              <a:rPr lang="hu-HU" sz="2400" dirty="0" err="1" smtClean="0"/>
              <a:t>its</a:t>
            </a:r>
            <a:r>
              <a:rPr lang="hu-HU" sz="2400" dirty="0" smtClean="0"/>
              <a:t> </a:t>
            </a:r>
            <a:r>
              <a:rPr lang="hu-HU" sz="2400" dirty="0" err="1" smtClean="0"/>
              <a:t>own</a:t>
            </a:r>
            <a:r>
              <a:rPr lang="hu-HU" sz="2400" dirty="0" smtClean="0"/>
              <a:t> </a:t>
            </a:r>
            <a:r>
              <a:rPr lang="hu-HU" sz="2400" dirty="0" err="1" smtClean="0"/>
              <a:t>underlying</a:t>
            </a:r>
            <a:r>
              <a:rPr lang="hu-HU" sz="2400" dirty="0" smtClean="0"/>
              <a:t> </a:t>
            </a:r>
            <a:r>
              <a:rPr lang="hu-HU" sz="2400" dirty="0" err="1" smtClean="0"/>
              <a:t>assumptions</a:t>
            </a:r>
            <a:r>
              <a:rPr lang="hu-HU" sz="2400" dirty="0" smtClean="0"/>
              <a:t> and </a:t>
            </a:r>
            <a:r>
              <a:rPr lang="hu-HU" sz="2400" dirty="0" err="1" smtClean="0"/>
              <a:t>values</a:t>
            </a:r>
            <a:r>
              <a:rPr lang="hu-HU" sz="2400" dirty="0" smtClean="0"/>
              <a:t>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risk</a:t>
            </a:r>
            <a:r>
              <a:rPr lang="hu-HU" sz="2400" dirty="0" smtClean="0"/>
              <a:t>  </a:t>
            </a:r>
            <a:r>
              <a:rPr lang="hu-HU" sz="2400" dirty="0" err="1" smtClean="0"/>
              <a:t>fundamentally</a:t>
            </a:r>
            <a:r>
              <a:rPr lang="hu-HU" sz="2400" dirty="0" smtClean="0"/>
              <a:t> </a:t>
            </a:r>
            <a:r>
              <a:rPr lang="hu-HU" sz="2400" dirty="0" err="1" smtClean="0"/>
              <a:t>changing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terms</a:t>
            </a:r>
            <a:r>
              <a:rPr lang="hu-HU" sz="2400" dirty="0" smtClean="0"/>
              <a:t> of </a:t>
            </a:r>
            <a:r>
              <a:rPr lang="hu-HU" sz="2400" dirty="0" err="1" smtClean="0"/>
              <a:t>its</a:t>
            </a:r>
            <a:r>
              <a:rPr lang="hu-HU" sz="2400" dirty="0" smtClean="0"/>
              <a:t> </a:t>
            </a:r>
            <a:r>
              <a:rPr lang="hu-HU" sz="2400" dirty="0" err="1" smtClean="0"/>
              <a:t>own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organizing</a:t>
            </a:r>
            <a:r>
              <a:rPr lang="hu-HU" sz="2400" dirty="0" smtClean="0"/>
              <a:t>. 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7793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LEARNING BY EXPLORATION AND EXPLOITATION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Learning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exploitation</a:t>
            </a:r>
            <a:r>
              <a:rPr lang="hu-HU" sz="2400" b="1" dirty="0" smtClean="0"/>
              <a:t>: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is </a:t>
            </a:r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past</a:t>
            </a:r>
            <a:r>
              <a:rPr lang="hu-HU" sz="2400" dirty="0" smtClean="0"/>
              <a:t> </a:t>
            </a:r>
            <a:r>
              <a:rPr lang="hu-HU" sz="2400" dirty="0" err="1" smtClean="0"/>
              <a:t>experiences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. </a:t>
            </a:r>
            <a:r>
              <a:rPr lang="hu-HU" sz="2400" dirty="0" err="1" smtClean="0"/>
              <a:t>It</a:t>
            </a:r>
            <a:r>
              <a:rPr lang="hu-HU" sz="2400" dirty="0" smtClean="0"/>
              <a:t> is </a:t>
            </a:r>
            <a:r>
              <a:rPr lang="hu-HU" sz="2400" dirty="0" err="1" smtClean="0"/>
              <a:t>characterized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terms</a:t>
            </a:r>
            <a:r>
              <a:rPr lang="hu-HU" sz="2400" dirty="0" smtClean="0"/>
              <a:t> of </a:t>
            </a:r>
            <a:r>
              <a:rPr lang="hu-HU" sz="2400" dirty="0" err="1" smtClean="0"/>
              <a:t>refining</a:t>
            </a:r>
            <a:r>
              <a:rPr lang="hu-HU" sz="2400" dirty="0" smtClean="0"/>
              <a:t>, </a:t>
            </a:r>
            <a:r>
              <a:rPr lang="hu-HU" sz="2400" dirty="0" err="1" smtClean="0"/>
              <a:t>improvement</a:t>
            </a:r>
            <a:r>
              <a:rPr lang="hu-HU" sz="2400" dirty="0" smtClean="0"/>
              <a:t>, </a:t>
            </a:r>
            <a:r>
              <a:rPr lang="hu-HU" sz="2400" dirty="0" err="1" smtClean="0"/>
              <a:t>adjustment</a:t>
            </a:r>
            <a:r>
              <a:rPr lang="hu-HU" sz="2400" dirty="0" smtClean="0"/>
              <a:t>.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type</a:t>
            </a:r>
            <a:r>
              <a:rPr lang="hu-HU" sz="2400" dirty="0" smtClean="0"/>
              <a:t> of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is </a:t>
            </a:r>
            <a:r>
              <a:rPr lang="hu-HU" sz="2400" dirty="0" err="1" smtClean="0"/>
              <a:t>useful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short</a:t>
            </a:r>
            <a:r>
              <a:rPr lang="hu-HU" sz="2400" dirty="0" smtClean="0"/>
              <a:t> </a:t>
            </a:r>
            <a:r>
              <a:rPr lang="hu-HU" sz="2400" dirty="0" err="1" smtClean="0"/>
              <a:t>term</a:t>
            </a:r>
            <a:r>
              <a:rPr lang="hu-HU" sz="2400" dirty="0" smtClean="0"/>
              <a:t> </a:t>
            </a:r>
            <a:r>
              <a:rPr lang="hu-HU" sz="2400" dirty="0" err="1" smtClean="0"/>
              <a:t>efficiency</a:t>
            </a:r>
            <a:r>
              <a:rPr lang="hu-HU" sz="2400" dirty="0" smtClean="0"/>
              <a:t> </a:t>
            </a:r>
            <a:r>
              <a:rPr lang="hu-HU" sz="2400" dirty="0" err="1" smtClean="0"/>
              <a:t>goals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b="1" dirty="0" err="1" smtClean="0"/>
              <a:t>Learning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exploration</a:t>
            </a:r>
            <a:r>
              <a:rPr lang="hu-HU" sz="2400" b="1" dirty="0" smtClean="0"/>
              <a:t>: </a:t>
            </a:r>
            <a:r>
              <a:rPr lang="hu-HU" sz="2400" dirty="0" err="1" smtClean="0"/>
              <a:t>future</a:t>
            </a:r>
            <a:r>
              <a:rPr lang="hu-HU" sz="2400" dirty="0" smtClean="0"/>
              <a:t> </a:t>
            </a:r>
            <a:r>
              <a:rPr lang="hu-HU" sz="2400" dirty="0" err="1" smtClean="0"/>
              <a:t>oriented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connected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experimentation</a:t>
            </a:r>
            <a:r>
              <a:rPr lang="hu-HU" sz="2400" dirty="0" smtClean="0"/>
              <a:t>. </a:t>
            </a:r>
            <a:r>
              <a:rPr lang="hu-HU" sz="2400" dirty="0" err="1" smtClean="0"/>
              <a:t>It</a:t>
            </a:r>
            <a:r>
              <a:rPr lang="hu-HU" sz="2400" dirty="0" smtClean="0"/>
              <a:t> </a:t>
            </a:r>
            <a:r>
              <a:rPr lang="hu-HU" sz="2400" dirty="0" err="1" smtClean="0"/>
              <a:t>may</a:t>
            </a:r>
            <a:r>
              <a:rPr lang="hu-HU" sz="2400" dirty="0" smtClean="0"/>
              <a:t> </a:t>
            </a:r>
            <a:r>
              <a:rPr lang="hu-HU" sz="2400" dirty="0" err="1" smtClean="0"/>
              <a:t>result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, </a:t>
            </a:r>
            <a:r>
              <a:rPr lang="hu-HU" sz="2400" dirty="0" err="1" smtClean="0"/>
              <a:t>renewal</a:t>
            </a:r>
            <a:r>
              <a:rPr lang="hu-HU" sz="2400" dirty="0" smtClean="0"/>
              <a:t>, </a:t>
            </a:r>
            <a:r>
              <a:rPr lang="hu-HU" sz="2400" dirty="0" err="1" smtClean="0"/>
              <a:t>reorientation</a:t>
            </a:r>
            <a:r>
              <a:rPr lang="hu-HU" sz="2400" dirty="0" smtClean="0"/>
              <a:t> .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longer</a:t>
            </a:r>
            <a:r>
              <a:rPr lang="hu-HU" sz="2400" dirty="0" smtClean="0"/>
              <a:t> </a:t>
            </a:r>
            <a:r>
              <a:rPr lang="hu-HU" sz="2400" dirty="0" err="1" smtClean="0"/>
              <a:t>term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</a:t>
            </a:r>
            <a:r>
              <a:rPr lang="hu-HU" sz="2400" dirty="0" smtClean="0"/>
              <a:t> a </a:t>
            </a:r>
            <a:r>
              <a:rPr lang="hu-HU" sz="2400" dirty="0" err="1" smtClean="0"/>
              <a:t>balance</a:t>
            </a:r>
            <a:r>
              <a:rPr lang="hu-HU" sz="2400" dirty="0" smtClean="0"/>
              <a:t> </a:t>
            </a:r>
            <a:r>
              <a:rPr lang="hu-HU" sz="2400" dirty="0" err="1" smtClean="0"/>
              <a:t>between</a:t>
            </a:r>
            <a:r>
              <a:rPr lang="hu-HU" sz="2400" dirty="0" smtClean="0"/>
              <a:t> </a:t>
            </a:r>
            <a:r>
              <a:rPr lang="hu-HU" sz="2400" dirty="0" err="1" smtClean="0"/>
              <a:t>exploitation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exploration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necessary</a:t>
            </a:r>
            <a:r>
              <a:rPr lang="hu-HU" sz="2400" dirty="0" smtClean="0"/>
              <a:t>. 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7682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LEVELS OF ORGANIZATIONAL LEARNING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smtClean="0"/>
              <a:t>Business </a:t>
            </a:r>
            <a:r>
              <a:rPr lang="hu-HU" sz="2400" b="1" dirty="0" err="1" smtClean="0"/>
              <a:t>level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learning</a:t>
            </a:r>
            <a:r>
              <a:rPr lang="hu-HU" sz="2400" b="1" dirty="0" smtClean="0"/>
              <a:t>: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specific</a:t>
            </a:r>
            <a:r>
              <a:rPr lang="hu-HU" sz="2400" dirty="0" smtClean="0"/>
              <a:t> </a:t>
            </a:r>
            <a:r>
              <a:rPr lang="hu-HU" sz="2400" dirty="0" err="1" smtClean="0"/>
              <a:t>product-market</a:t>
            </a:r>
            <a:r>
              <a:rPr lang="hu-HU" sz="2400" dirty="0" smtClean="0"/>
              <a:t> </a:t>
            </a:r>
            <a:r>
              <a:rPr lang="hu-HU" sz="2400" dirty="0" err="1" smtClean="0"/>
              <a:t>areas</a:t>
            </a:r>
            <a:r>
              <a:rPr lang="hu-HU" sz="2400" dirty="0" smtClean="0"/>
              <a:t> and </a:t>
            </a:r>
            <a:r>
              <a:rPr lang="hu-HU" sz="2400" dirty="0" err="1" smtClean="0"/>
              <a:t>accumulating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improving</a:t>
            </a:r>
            <a:r>
              <a:rPr lang="hu-HU" sz="2400" dirty="0" smtClean="0"/>
              <a:t> business unit performance.</a:t>
            </a:r>
          </a:p>
          <a:p>
            <a:r>
              <a:rPr lang="hu-HU" sz="2400" b="1" dirty="0" err="1" smtClean="0"/>
              <a:t>Organizational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level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learning</a:t>
            </a:r>
            <a:r>
              <a:rPr lang="hu-HU" sz="2400" b="1" dirty="0" smtClean="0"/>
              <a:t>: </a:t>
            </a:r>
            <a:r>
              <a:rPr lang="hu-HU" sz="2400" dirty="0" err="1" smtClean="0"/>
              <a:t>Cristallation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</a:t>
            </a:r>
            <a:r>
              <a:rPr lang="hu-HU" sz="2400" dirty="0" err="1" smtClean="0"/>
              <a:t>accumuated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business </a:t>
            </a:r>
            <a:r>
              <a:rPr lang="hu-HU" sz="2400" dirty="0" err="1" smtClean="0"/>
              <a:t>level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leads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assumptions</a:t>
            </a:r>
            <a:r>
              <a:rPr lang="hu-HU" sz="2400" dirty="0" smtClean="0"/>
              <a:t> and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directions</a:t>
            </a:r>
            <a:r>
              <a:rPr lang="hu-HU" sz="2400" dirty="0" smtClean="0"/>
              <a:t>. </a:t>
            </a:r>
          </a:p>
          <a:p>
            <a:r>
              <a:rPr lang="hu-HU" sz="2400" dirty="0" smtClean="0"/>
              <a:t>Business </a:t>
            </a:r>
            <a:r>
              <a:rPr lang="hu-HU" sz="2400" dirty="0" err="1" smtClean="0"/>
              <a:t>level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is </a:t>
            </a:r>
            <a:r>
              <a:rPr lang="hu-HU" sz="2400" dirty="0" err="1" smtClean="0"/>
              <a:t>going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continuously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. </a:t>
            </a:r>
          </a:p>
          <a:p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is a </a:t>
            </a:r>
            <a:r>
              <a:rPr lang="hu-HU" sz="2400" dirty="0" err="1" smtClean="0"/>
              <a:t>discontinuous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</a:t>
            </a:r>
            <a:r>
              <a:rPr lang="hu-HU" sz="2400" dirty="0" err="1" smtClean="0"/>
              <a:t>where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</a:t>
            </a:r>
            <a:r>
              <a:rPr lang="hu-HU" sz="2400" dirty="0" err="1" smtClean="0"/>
              <a:t>accumulated</a:t>
            </a:r>
            <a:r>
              <a:rPr lang="hu-HU" sz="2400" dirty="0" smtClean="0"/>
              <a:t> </a:t>
            </a:r>
            <a:r>
              <a:rPr lang="hu-HU" sz="2400" dirty="0" err="1" smtClean="0"/>
              <a:t>leads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understanding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business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company</a:t>
            </a:r>
            <a:r>
              <a:rPr lang="hu-HU" sz="2400" dirty="0" smtClean="0"/>
              <a:t>. 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803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LEARNING AND ADAPTATION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Single-loop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leads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reactive</a:t>
            </a:r>
            <a:r>
              <a:rPr lang="hu-HU" sz="2400" dirty="0" smtClean="0"/>
              <a:t> </a:t>
            </a:r>
            <a:r>
              <a:rPr lang="hu-HU" sz="2400" dirty="0" err="1" smtClean="0"/>
              <a:t>adaptation</a:t>
            </a:r>
            <a:r>
              <a:rPr lang="hu-HU" sz="2400" dirty="0" smtClean="0"/>
              <a:t>: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implements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its</a:t>
            </a:r>
            <a:r>
              <a:rPr lang="hu-HU" sz="2400" dirty="0" smtClean="0"/>
              <a:t> </a:t>
            </a:r>
            <a:r>
              <a:rPr lang="hu-HU" sz="2400" dirty="0" err="1" smtClean="0"/>
              <a:t>procesdures</a:t>
            </a:r>
            <a:r>
              <a:rPr lang="hu-HU" sz="2400" dirty="0" smtClean="0"/>
              <a:t> </a:t>
            </a:r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perceived</a:t>
            </a:r>
            <a:r>
              <a:rPr lang="hu-HU" sz="2400" dirty="0" smtClean="0"/>
              <a:t> </a:t>
            </a:r>
            <a:r>
              <a:rPr lang="hu-HU" sz="2400" dirty="0" err="1" smtClean="0"/>
              <a:t>consequences</a:t>
            </a:r>
            <a:r>
              <a:rPr lang="hu-HU" sz="2400" dirty="0" smtClean="0"/>
              <a:t> of </a:t>
            </a:r>
            <a:r>
              <a:rPr lang="hu-HU" sz="2400" dirty="0" err="1" smtClean="0"/>
              <a:t>environmental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Double-loop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: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only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procedures</a:t>
            </a:r>
            <a:r>
              <a:rPr lang="hu-HU" sz="2400" dirty="0" smtClean="0"/>
              <a:t> </a:t>
            </a:r>
            <a:r>
              <a:rPr lang="hu-HU" sz="2400" dirty="0" err="1" smtClean="0"/>
              <a:t>but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strategies</a:t>
            </a:r>
            <a:r>
              <a:rPr lang="hu-HU" sz="2400" dirty="0" smtClean="0"/>
              <a:t> and </a:t>
            </a:r>
            <a:r>
              <a:rPr lang="hu-HU" sz="2400" dirty="0" err="1" smtClean="0"/>
              <a:t>structures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well</a:t>
            </a:r>
            <a:r>
              <a:rPr lang="hu-HU" sz="2400" dirty="0" smtClean="0"/>
              <a:t>; </a:t>
            </a:r>
            <a:r>
              <a:rPr lang="hu-HU" sz="2400" dirty="0" err="1" smtClean="0"/>
              <a:t>that</a:t>
            </a:r>
            <a:r>
              <a:rPr lang="hu-HU" sz="2400" dirty="0" smtClean="0"/>
              <a:t> is: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</a:t>
            </a:r>
            <a:r>
              <a:rPr lang="hu-HU" sz="2400" dirty="0" err="1" smtClean="0"/>
              <a:t>is</a:t>
            </a:r>
            <a:r>
              <a:rPr lang="hu-HU" sz="2400" dirty="0" smtClean="0"/>
              <a:t> </a:t>
            </a:r>
            <a:r>
              <a:rPr lang="hu-HU" sz="2400" dirty="0" err="1" smtClean="0"/>
              <a:t>capable</a:t>
            </a:r>
            <a:r>
              <a:rPr lang="hu-HU" sz="2400" dirty="0" smtClean="0"/>
              <a:t> of </a:t>
            </a:r>
            <a:r>
              <a:rPr lang="hu-HU" sz="2400" dirty="0" err="1" smtClean="0"/>
              <a:t>implementing</a:t>
            </a:r>
            <a:r>
              <a:rPr lang="hu-HU" sz="2400" dirty="0" smtClean="0"/>
              <a:t> </a:t>
            </a:r>
            <a:r>
              <a:rPr lang="hu-HU" sz="2400" dirty="0" err="1" smtClean="0"/>
              <a:t>preactive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Deutero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: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of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. The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</a:t>
            </a:r>
            <a:r>
              <a:rPr lang="hu-HU" sz="2400" dirty="0" err="1" smtClean="0"/>
              <a:t>learns</a:t>
            </a:r>
            <a:r>
              <a:rPr lang="hu-HU" sz="2400" dirty="0" smtClean="0"/>
              <a:t> </a:t>
            </a:r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learn</a:t>
            </a:r>
            <a:r>
              <a:rPr lang="hu-HU" sz="2400" dirty="0" smtClean="0"/>
              <a:t>. </a:t>
            </a:r>
            <a:r>
              <a:rPr lang="hu-HU" sz="2400" dirty="0" err="1" smtClean="0"/>
              <a:t>It</a:t>
            </a:r>
            <a:r>
              <a:rPr lang="hu-HU" sz="2400" dirty="0" smtClean="0"/>
              <a:t> </a:t>
            </a:r>
            <a:r>
              <a:rPr lang="hu-HU" sz="2400" dirty="0" err="1" smtClean="0"/>
              <a:t>leads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initiations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future</a:t>
            </a:r>
            <a:r>
              <a:rPr lang="hu-HU" sz="2400" dirty="0" smtClean="0"/>
              <a:t> </a:t>
            </a:r>
            <a:r>
              <a:rPr lang="hu-HU" sz="2400" dirty="0" err="1" smtClean="0"/>
              <a:t>direction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environment</a:t>
            </a:r>
            <a:r>
              <a:rPr lang="hu-HU" sz="2400" dirty="0" smtClean="0"/>
              <a:t>: </a:t>
            </a:r>
            <a:r>
              <a:rPr lang="hu-HU" sz="2400" dirty="0" err="1" smtClean="0"/>
              <a:t>proactive</a:t>
            </a:r>
            <a:r>
              <a:rPr lang="hu-HU" sz="2400" dirty="0" smtClean="0"/>
              <a:t> </a:t>
            </a:r>
            <a:r>
              <a:rPr lang="hu-HU" sz="2400" dirty="0" err="1" smtClean="0"/>
              <a:t>adaptation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connected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deutero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. 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448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LEARNING  AND INNOVATION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Innovation</a:t>
            </a:r>
            <a:r>
              <a:rPr lang="hu-HU" sz="2400" dirty="0" smtClean="0"/>
              <a:t> </a:t>
            </a:r>
            <a:r>
              <a:rPr lang="hu-HU" sz="2400" dirty="0" err="1" smtClean="0"/>
              <a:t>includes</a:t>
            </a:r>
            <a:r>
              <a:rPr lang="hu-HU" sz="2400" dirty="0" smtClean="0"/>
              <a:t> </a:t>
            </a:r>
            <a:r>
              <a:rPr lang="hu-HU" sz="2400" dirty="0" err="1" smtClean="0"/>
              <a:t>introduction</a:t>
            </a:r>
            <a:r>
              <a:rPr lang="hu-HU" sz="2400" dirty="0" smtClean="0"/>
              <a:t> </a:t>
            </a:r>
            <a:r>
              <a:rPr lang="hu-HU" sz="2400" dirty="0" smtClean="0"/>
              <a:t>of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products</a:t>
            </a:r>
            <a:r>
              <a:rPr lang="hu-HU" sz="2400" dirty="0" smtClean="0"/>
              <a:t>, </a:t>
            </a:r>
            <a:r>
              <a:rPr lang="hu-HU" sz="2400" dirty="0" err="1" smtClean="0"/>
              <a:t>technologies</a:t>
            </a:r>
            <a:r>
              <a:rPr lang="hu-HU" sz="2400" dirty="0" smtClean="0"/>
              <a:t>, entering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markets</a:t>
            </a:r>
            <a:r>
              <a:rPr lang="hu-HU" sz="2400" dirty="0" smtClean="0"/>
              <a:t>, </a:t>
            </a:r>
            <a:r>
              <a:rPr lang="hu-HU" sz="2400" dirty="0" err="1" smtClean="0"/>
              <a:t>renewing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and business </a:t>
            </a:r>
            <a:r>
              <a:rPr lang="hu-HU" sz="2400" dirty="0" err="1" smtClean="0"/>
              <a:t>systems</a:t>
            </a:r>
            <a:r>
              <a:rPr lang="hu-HU" sz="2400" dirty="0" smtClean="0"/>
              <a:t>. </a:t>
            </a:r>
          </a:p>
          <a:p>
            <a:r>
              <a:rPr lang="hu-HU" sz="2400" dirty="0" err="1" smtClean="0"/>
              <a:t>Innovation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connected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experimentation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whole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. </a:t>
            </a:r>
          </a:p>
          <a:p>
            <a:r>
              <a:rPr lang="hu-HU" sz="2400" dirty="0" err="1" smtClean="0"/>
              <a:t>Incremental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mainly</a:t>
            </a:r>
            <a:r>
              <a:rPr lang="hu-HU" sz="2400" dirty="0" smtClean="0"/>
              <a:t> </a:t>
            </a:r>
            <a:r>
              <a:rPr lang="hu-HU" sz="2400" dirty="0" err="1" smtClean="0"/>
              <a:t>connected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exploitation</a:t>
            </a:r>
            <a:r>
              <a:rPr lang="hu-HU" sz="2400" dirty="0" smtClean="0"/>
              <a:t>, </a:t>
            </a:r>
            <a:r>
              <a:rPr lang="hu-HU" sz="2400" dirty="0" err="1" smtClean="0"/>
              <a:t>while</a:t>
            </a:r>
            <a:r>
              <a:rPr lang="hu-HU" sz="2400" dirty="0" smtClean="0"/>
              <a:t> </a:t>
            </a:r>
            <a:r>
              <a:rPr lang="hu-HU" sz="2400" dirty="0" err="1" smtClean="0"/>
              <a:t>radical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 </a:t>
            </a:r>
            <a:r>
              <a:rPr lang="hu-HU" sz="2400" dirty="0" err="1" smtClean="0"/>
              <a:t>is</a:t>
            </a:r>
            <a:r>
              <a:rPr lang="hu-HU" sz="2400" dirty="0" smtClean="0"/>
              <a:t> </a:t>
            </a:r>
            <a:r>
              <a:rPr lang="hu-HU" sz="2400" dirty="0" err="1" smtClean="0"/>
              <a:t>connected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exploration</a:t>
            </a:r>
            <a:r>
              <a:rPr lang="hu-HU" sz="2400" dirty="0" smtClean="0"/>
              <a:t>. 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772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THE LEARNING ORGANIZATION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err="1" smtClean="0"/>
              <a:t>Principles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learning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organization</a:t>
            </a:r>
            <a:r>
              <a:rPr lang="hu-HU" sz="2400" b="1" dirty="0" smtClean="0"/>
              <a:t>: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Systems </a:t>
            </a:r>
            <a:r>
              <a:rPr lang="hu-HU" sz="2400" dirty="0" err="1" smtClean="0"/>
              <a:t>thinking</a:t>
            </a: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Personal</a:t>
            </a:r>
            <a:r>
              <a:rPr lang="hu-HU" sz="2400" dirty="0" smtClean="0"/>
              <a:t> </a:t>
            </a:r>
            <a:r>
              <a:rPr lang="hu-HU" sz="2400" dirty="0" err="1" smtClean="0"/>
              <a:t>mastery</a:t>
            </a: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Cognitive</a:t>
            </a:r>
            <a:r>
              <a:rPr lang="hu-HU" sz="2400" dirty="0" smtClean="0"/>
              <a:t> </a:t>
            </a:r>
            <a:r>
              <a:rPr lang="hu-HU" sz="2400" dirty="0" err="1" smtClean="0"/>
              <a:t>schemes</a:t>
            </a: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Formulation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common</a:t>
            </a:r>
            <a:r>
              <a:rPr lang="hu-HU" sz="2400" dirty="0" smtClean="0"/>
              <a:t> </a:t>
            </a:r>
            <a:r>
              <a:rPr lang="hu-HU" sz="2400" dirty="0" err="1" smtClean="0"/>
              <a:t>vision</a:t>
            </a: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Group </a:t>
            </a:r>
            <a:r>
              <a:rPr lang="hu-HU" sz="2400" dirty="0" err="1" smtClean="0"/>
              <a:t>learning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323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ORGANIZATIONAL LEARNING AND STRATEGIC CAPABILITY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capabilities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products</a:t>
            </a:r>
            <a:r>
              <a:rPr lang="hu-HU" sz="2400" dirty="0" smtClean="0"/>
              <a:t> of </a:t>
            </a:r>
            <a:r>
              <a:rPr lang="hu-HU" sz="2400" dirty="0" err="1" smtClean="0"/>
              <a:t>learning</a:t>
            </a:r>
            <a:r>
              <a:rPr lang="hu-HU" sz="2400" dirty="0"/>
              <a:t> </a:t>
            </a:r>
            <a:r>
              <a:rPr lang="hu-HU" sz="2400" dirty="0" err="1" smtClean="0"/>
              <a:t>processes</a:t>
            </a:r>
            <a:r>
              <a:rPr lang="hu-HU" sz="2400" dirty="0" smtClean="0"/>
              <a:t>.</a:t>
            </a:r>
            <a:endParaRPr lang="hu-HU" sz="2400" dirty="0" smtClean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resource-based</a:t>
            </a:r>
            <a:r>
              <a:rPr lang="hu-HU" sz="2400" dirty="0" smtClean="0"/>
              <a:t> </a:t>
            </a:r>
            <a:r>
              <a:rPr lang="hu-HU" sz="2400" dirty="0" err="1" smtClean="0"/>
              <a:t>view</a:t>
            </a:r>
            <a:r>
              <a:rPr lang="hu-HU" sz="2400" dirty="0" smtClean="0"/>
              <a:t> </a:t>
            </a:r>
            <a:r>
              <a:rPr lang="hu-HU" sz="2400" dirty="0" err="1" smtClean="0"/>
              <a:t>regards</a:t>
            </a:r>
            <a:r>
              <a:rPr lang="hu-HU" sz="2400" dirty="0" smtClean="0"/>
              <a:t> </a:t>
            </a:r>
            <a:r>
              <a:rPr lang="hu-HU" sz="2400" dirty="0" err="1" smtClean="0"/>
              <a:t>firms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.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 err="1" smtClean="0"/>
              <a:t>firm</a:t>
            </a:r>
            <a:r>
              <a:rPr lang="hu-HU" sz="2400" dirty="0" smtClean="0"/>
              <a:t>’s </a:t>
            </a:r>
            <a:r>
              <a:rPr lang="hu-HU" sz="2400" dirty="0" err="1" smtClean="0"/>
              <a:t>strategy</a:t>
            </a:r>
            <a:r>
              <a:rPr lang="hu-HU" sz="2400" dirty="0" smtClean="0"/>
              <a:t> is </a:t>
            </a:r>
            <a:r>
              <a:rPr lang="hu-HU" sz="2400" dirty="0" err="1" smtClean="0"/>
              <a:t>shaped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its</a:t>
            </a:r>
            <a:r>
              <a:rPr lang="hu-HU" sz="2400" dirty="0" smtClean="0"/>
              <a:t> </a:t>
            </a:r>
            <a:r>
              <a:rPr lang="hu-HU" sz="2400" dirty="0" err="1" smtClean="0"/>
              <a:t>administrative</a:t>
            </a:r>
            <a:r>
              <a:rPr lang="hu-HU" sz="2400" dirty="0" smtClean="0"/>
              <a:t> </a:t>
            </a:r>
            <a:r>
              <a:rPr lang="hu-HU" sz="2400" dirty="0" err="1" smtClean="0"/>
              <a:t>heritage</a:t>
            </a:r>
            <a:r>
              <a:rPr lang="hu-HU" sz="2400" dirty="0" smtClean="0"/>
              <a:t>.</a:t>
            </a:r>
            <a:endParaRPr lang="hu-HU" sz="2400" dirty="0" smtClean="0"/>
          </a:p>
          <a:p>
            <a:r>
              <a:rPr lang="hu-HU" sz="2400" dirty="0" err="1" smtClean="0"/>
              <a:t>Tacit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 is </a:t>
            </a:r>
            <a:r>
              <a:rPr lang="hu-HU" sz="2400" dirty="0" err="1" smtClean="0"/>
              <a:t>accumulated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a </a:t>
            </a:r>
            <a:r>
              <a:rPr lang="hu-HU" sz="2400" dirty="0" err="1" smtClean="0"/>
              <a:t>long</a:t>
            </a:r>
            <a:r>
              <a:rPr lang="hu-HU" sz="2400" dirty="0" smtClean="0"/>
              <a:t> </a:t>
            </a:r>
            <a:r>
              <a:rPr lang="hu-HU" sz="2400" dirty="0" err="1" smtClean="0"/>
              <a:t>term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.</a:t>
            </a:r>
            <a:endParaRPr lang="hu-HU" sz="2400" dirty="0" smtClean="0"/>
          </a:p>
          <a:p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innovation-driven</a:t>
            </a:r>
            <a:r>
              <a:rPr lang="hu-HU" sz="2400" dirty="0" smtClean="0"/>
              <a:t> </a:t>
            </a:r>
            <a:r>
              <a:rPr lang="hu-HU" sz="2400" dirty="0" err="1" smtClean="0"/>
              <a:t>fields</a:t>
            </a:r>
            <a:r>
              <a:rPr lang="hu-HU" sz="2400" dirty="0" smtClean="0"/>
              <a:t>, </a:t>
            </a:r>
            <a:r>
              <a:rPr lang="hu-HU" sz="2400" dirty="0" err="1" smtClean="0"/>
              <a:t>firms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engaged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races</a:t>
            </a:r>
            <a:r>
              <a:rPr lang="hu-HU" sz="2400" dirty="0" smtClean="0"/>
              <a:t>. </a:t>
            </a:r>
            <a:r>
              <a:rPr lang="hu-HU" sz="2400" dirty="0" err="1" smtClean="0"/>
              <a:t>These</a:t>
            </a:r>
            <a:r>
              <a:rPr lang="hu-HU" sz="2400" dirty="0" smtClean="0"/>
              <a:t> </a:t>
            </a:r>
            <a:r>
              <a:rPr lang="hu-HU" sz="2400" dirty="0" err="1" smtClean="0"/>
              <a:t>contest</a:t>
            </a:r>
            <a:r>
              <a:rPr lang="hu-HU" sz="2400" dirty="0" smtClean="0"/>
              <a:t> </a:t>
            </a:r>
            <a:r>
              <a:rPr lang="hu-HU" sz="2400" dirty="0" err="1" smtClean="0"/>
              <a:t>proceed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parallel </a:t>
            </a:r>
            <a:r>
              <a:rPr lang="hu-HU" sz="2400" dirty="0" err="1" smtClean="0"/>
              <a:t>tracks</a:t>
            </a:r>
            <a:r>
              <a:rPr lang="hu-HU" sz="2400" dirty="0" smtClean="0"/>
              <a:t>,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involving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collaborations</a:t>
            </a:r>
            <a:r>
              <a:rPr lang="hu-HU" sz="2400" dirty="0" smtClean="0"/>
              <a:t>,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 </a:t>
            </a:r>
            <a:r>
              <a:rPr lang="hu-HU" sz="2400" dirty="0" err="1" smtClean="0"/>
              <a:t>concerns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collaborate</a:t>
            </a:r>
            <a:r>
              <a:rPr lang="hu-HU" sz="2400" dirty="0" smtClean="0"/>
              <a:t>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406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759</Words>
  <Application>Microsoft Office PowerPoint</Application>
  <PresentationFormat>Diavetítés a képernyőre (4:3 oldalarány)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CHANGE AND ORGANIZATIONAL LEARNING</vt:lpstr>
      <vt:lpstr>ORGANIZATIONAL LEARNING</vt:lpstr>
      <vt:lpstr>SINGLE-LOOP AND DOUBLE-LOOP LEARNING</vt:lpstr>
      <vt:lpstr>LEARNING BY EXPLORATION AND EXPLOITATION</vt:lpstr>
      <vt:lpstr>LEVELS OF ORGANIZATIONAL LEARNING</vt:lpstr>
      <vt:lpstr>LEARNING AND ADAPTATION</vt:lpstr>
      <vt:lpstr>LEARNING  AND INNOVATION</vt:lpstr>
      <vt:lpstr>THE LEARNING ORGANIZATION</vt:lpstr>
      <vt:lpstr>ORGANIZATIONAL LEARNING AND STRATEGIC CAPABILITY</vt:lpstr>
      <vt:lpstr>LEARNING IN BIOTECH COMPANIES</vt:lpstr>
      <vt:lpstr>CRISES AND LEARNING</vt:lpstr>
      <vt:lpstr>ABSORPTIVE CAPACITY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AND ORGANIZATIONAL LEARNING</dc:title>
  <dc:creator>Balaton Károly</dc:creator>
  <cp:lastModifiedBy>Balaton Károly</cp:lastModifiedBy>
  <cp:revision>30</cp:revision>
  <dcterms:created xsi:type="dcterms:W3CDTF">2017-04-02T08:29:40Z</dcterms:created>
  <dcterms:modified xsi:type="dcterms:W3CDTF">2017-04-03T07:16:48Z</dcterms:modified>
</cp:coreProperties>
</file>