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55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3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16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81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75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2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892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91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54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14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9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2219-AC24-48B2-A1C7-2EA7C0A4C4C1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13F89-87CD-4F6D-A716-039CA31734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59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POWER AND ORGANIZATIONAL CHANGE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Prof. Károly Balaton</a:t>
            </a:r>
          </a:p>
          <a:p>
            <a:r>
              <a:rPr lang="hu-HU" sz="2400" dirty="0" smtClean="0"/>
              <a:t>Institute of Management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518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TOP MANAGEMENT INITIATED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Interests</a:t>
            </a:r>
            <a:r>
              <a:rPr lang="hu-HU" sz="2400" dirty="0" smtClean="0"/>
              <a:t> of management </a:t>
            </a:r>
            <a:r>
              <a:rPr lang="hu-HU" sz="2400" dirty="0" err="1" smtClean="0"/>
              <a:t>teams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relation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:</a:t>
            </a:r>
          </a:p>
          <a:p>
            <a:pPr lvl="1"/>
            <a:r>
              <a:rPr lang="hu-HU" sz="2000" dirty="0" err="1" smtClean="0"/>
              <a:t>Acquire</a:t>
            </a:r>
            <a:r>
              <a:rPr lang="hu-HU" sz="2000" dirty="0" smtClean="0"/>
              <a:t> </a:t>
            </a:r>
            <a:r>
              <a:rPr lang="hu-HU" sz="2000" dirty="0" err="1" smtClean="0"/>
              <a:t>power</a:t>
            </a:r>
            <a:r>
              <a:rPr lang="hu-HU" sz="2000" dirty="0" smtClean="0"/>
              <a:t> </a:t>
            </a:r>
            <a:r>
              <a:rPr lang="hu-HU" sz="2000" dirty="0" err="1" smtClean="0"/>
              <a:t>through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endParaRPr lang="hu-HU" sz="2000" dirty="0" smtClean="0"/>
          </a:p>
          <a:p>
            <a:pPr lvl="2"/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initiated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envrionment</a:t>
            </a:r>
            <a:r>
              <a:rPr lang="hu-HU" sz="2000" dirty="0" smtClean="0"/>
              <a:t> – </a:t>
            </a:r>
            <a:r>
              <a:rPr lang="hu-HU" sz="2000" dirty="0" err="1" smtClean="0"/>
              <a:t>the</a:t>
            </a:r>
            <a:r>
              <a:rPr lang="hu-HU" sz="2000" dirty="0" smtClean="0"/>
              <a:t> top management has a </a:t>
            </a:r>
            <a:r>
              <a:rPr lang="hu-HU" sz="2000" dirty="0" err="1" smtClean="0"/>
              <a:t>reactive</a:t>
            </a:r>
            <a:r>
              <a:rPr lang="hu-HU" sz="2000" dirty="0" smtClean="0"/>
              <a:t> </a:t>
            </a:r>
            <a:r>
              <a:rPr lang="hu-HU" sz="2000" dirty="0" err="1" smtClean="0"/>
              <a:t>role</a:t>
            </a:r>
            <a:endParaRPr lang="hu-HU" sz="2000" dirty="0" smtClean="0"/>
          </a:p>
          <a:p>
            <a:pPr lvl="2"/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resulting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decisions</a:t>
            </a:r>
            <a:r>
              <a:rPr lang="hu-HU" sz="2000" dirty="0" smtClean="0"/>
              <a:t> made </a:t>
            </a:r>
            <a:r>
              <a:rPr lang="hu-HU" sz="2000" dirty="0" err="1" smtClean="0"/>
              <a:t>by</a:t>
            </a:r>
            <a:r>
              <a:rPr lang="hu-HU" sz="2000" dirty="0" smtClean="0"/>
              <a:t> top </a:t>
            </a:r>
            <a:r>
              <a:rPr lang="hu-HU" sz="2000" dirty="0" err="1" smtClean="0"/>
              <a:t>managers</a:t>
            </a:r>
            <a:r>
              <a:rPr lang="hu-HU" sz="2000" dirty="0" smtClean="0"/>
              <a:t> (</a:t>
            </a:r>
            <a:r>
              <a:rPr lang="hu-HU" sz="2000" dirty="0" err="1" smtClean="0"/>
              <a:t>e.g</a:t>
            </a:r>
            <a:r>
              <a:rPr lang="hu-HU" sz="2000" dirty="0" smtClean="0"/>
              <a:t>.: </a:t>
            </a:r>
            <a:r>
              <a:rPr lang="hu-HU" sz="2000" dirty="0" err="1" smtClean="0"/>
              <a:t>initiating</a:t>
            </a:r>
            <a:r>
              <a:rPr lang="hu-HU" sz="2000" dirty="0" smtClean="0"/>
              <a:t> </a:t>
            </a:r>
            <a:r>
              <a:rPr lang="hu-HU" sz="2000" dirty="0" err="1" smtClean="0"/>
              <a:t>new</a:t>
            </a:r>
            <a:r>
              <a:rPr lang="hu-HU" sz="2000" dirty="0" smtClean="0"/>
              <a:t> </a:t>
            </a:r>
            <a:r>
              <a:rPr lang="hu-HU" sz="2000" dirty="0" err="1" smtClean="0"/>
              <a:t>strategies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company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err="1" smtClean="0"/>
              <a:t>Maintaning</a:t>
            </a:r>
            <a:r>
              <a:rPr lang="hu-HU" sz="2000" dirty="0" smtClean="0"/>
              <a:t> </a:t>
            </a:r>
            <a:r>
              <a:rPr lang="hu-HU" sz="2000" dirty="0" err="1" smtClean="0"/>
              <a:t>power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preserving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status quo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endParaRPr lang="hu-HU" sz="2000" dirty="0" smtClean="0"/>
          </a:p>
          <a:p>
            <a:pPr lvl="2"/>
            <a:r>
              <a:rPr lang="hu-HU" sz="2000" dirty="0" err="1" smtClean="0"/>
              <a:t>Conflicts</a:t>
            </a:r>
            <a:r>
              <a:rPr lang="hu-HU" sz="2000" dirty="0" smtClean="0"/>
              <a:t> and </a:t>
            </a:r>
            <a:r>
              <a:rPr lang="hu-HU" sz="2000" dirty="0" err="1" smtClean="0"/>
              <a:t>problems</a:t>
            </a:r>
            <a:r>
              <a:rPr lang="hu-HU" sz="2000" dirty="0" smtClean="0"/>
              <a:t> </a:t>
            </a:r>
            <a:r>
              <a:rPr lang="hu-HU" sz="2000" dirty="0" err="1" smtClean="0"/>
              <a:t>related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low</a:t>
            </a:r>
            <a:r>
              <a:rPr lang="hu-HU" sz="2000" dirty="0" smtClean="0"/>
              <a:t> </a:t>
            </a:r>
            <a:r>
              <a:rPr lang="hu-HU" sz="2000" dirty="0" err="1" smtClean="0"/>
              <a:t>level</a:t>
            </a:r>
            <a:r>
              <a:rPr lang="hu-HU" sz="2000" dirty="0" smtClean="0"/>
              <a:t> of performance, </a:t>
            </a:r>
            <a:r>
              <a:rPr lang="hu-HU" sz="2000" dirty="0" err="1" smtClean="0"/>
              <a:t>threatening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position</a:t>
            </a:r>
            <a:r>
              <a:rPr lang="hu-HU" sz="2000" dirty="0" smtClean="0"/>
              <a:t> of top </a:t>
            </a:r>
            <a:r>
              <a:rPr lang="hu-HU" sz="2000" dirty="0" err="1" smtClean="0"/>
              <a:t>managers</a:t>
            </a:r>
            <a:r>
              <a:rPr lang="hu-HU" sz="2000" dirty="0" smtClean="0"/>
              <a:t>.</a:t>
            </a:r>
          </a:p>
          <a:p>
            <a:pPr lvl="2"/>
            <a:r>
              <a:rPr lang="hu-HU" sz="2000" dirty="0" err="1" smtClean="0"/>
              <a:t>Maintaining</a:t>
            </a:r>
            <a:r>
              <a:rPr lang="hu-HU" sz="2000" dirty="0" smtClean="0"/>
              <a:t> </a:t>
            </a:r>
            <a:r>
              <a:rPr lang="hu-HU" sz="2000" dirty="0" err="1" smtClean="0"/>
              <a:t>power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situations</a:t>
            </a:r>
            <a:r>
              <a:rPr lang="hu-HU" sz="2000" dirty="0" smtClean="0"/>
              <a:t> of </a:t>
            </a:r>
            <a:r>
              <a:rPr lang="hu-HU" sz="2000" dirty="0" err="1" smtClean="0"/>
              <a:t>power</a:t>
            </a:r>
            <a:r>
              <a:rPr lang="hu-HU" sz="2000" dirty="0" smtClean="0"/>
              <a:t> </a:t>
            </a:r>
            <a:r>
              <a:rPr lang="hu-HU" sz="2000" dirty="0" err="1" smtClean="0"/>
              <a:t>acquiring</a:t>
            </a:r>
            <a:r>
              <a:rPr lang="hu-HU" sz="2000" dirty="0" smtClean="0"/>
              <a:t> </a:t>
            </a:r>
            <a:r>
              <a:rPr lang="hu-HU" sz="2000" dirty="0" err="1" smtClean="0"/>
              <a:t>intentions</a:t>
            </a:r>
            <a:r>
              <a:rPr lang="hu-HU" sz="2000" dirty="0" smtClean="0"/>
              <a:t> </a:t>
            </a:r>
            <a:r>
              <a:rPr lang="hu-HU" sz="2000" dirty="0" err="1" smtClean="0"/>
              <a:t>of</a:t>
            </a:r>
            <a:r>
              <a:rPr lang="hu-HU" sz="2000" dirty="0" smtClean="0"/>
              <a:t> </a:t>
            </a:r>
            <a:r>
              <a:rPr lang="hu-HU" sz="2000" dirty="0" err="1" smtClean="0"/>
              <a:t>lower</a:t>
            </a:r>
            <a:r>
              <a:rPr lang="hu-HU" sz="2000" dirty="0" smtClean="0"/>
              <a:t> </a:t>
            </a:r>
            <a:r>
              <a:rPr lang="hu-HU" sz="2000" dirty="0" err="1" smtClean="0"/>
              <a:t>level</a:t>
            </a:r>
            <a:r>
              <a:rPr lang="hu-HU" sz="2000" dirty="0" smtClean="0"/>
              <a:t> </a:t>
            </a:r>
            <a:r>
              <a:rPr lang="hu-HU" sz="2000" dirty="0" err="1" smtClean="0"/>
              <a:t>managers</a:t>
            </a:r>
            <a:r>
              <a:rPr lang="hu-HU" sz="2000" dirty="0" smtClean="0"/>
              <a:t>.</a:t>
            </a:r>
          </a:p>
          <a:p>
            <a:pPr lvl="2"/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027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CHANGES INITIATED BY THE ENVIRONMENT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The </a:t>
            </a:r>
            <a:r>
              <a:rPr lang="hu-HU" sz="2400" dirty="0" err="1" smtClean="0"/>
              <a:t>resource</a:t>
            </a:r>
            <a:r>
              <a:rPr lang="hu-HU" sz="2400" dirty="0" smtClean="0"/>
              <a:t> </a:t>
            </a:r>
            <a:r>
              <a:rPr lang="hu-HU" sz="2400" dirty="0" err="1" smtClean="0"/>
              <a:t>dependency</a:t>
            </a:r>
            <a:r>
              <a:rPr lang="hu-HU" sz="2400" dirty="0" smtClean="0"/>
              <a:t> </a:t>
            </a:r>
            <a:r>
              <a:rPr lang="hu-HU" sz="2400" dirty="0" err="1" smtClean="0"/>
              <a:t>theory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</a:t>
            </a:r>
            <a:r>
              <a:rPr lang="hu-HU" sz="2400" dirty="0" err="1" smtClean="0"/>
              <a:t>power</a:t>
            </a:r>
            <a:endParaRPr lang="hu-HU" sz="2400" dirty="0" smtClean="0"/>
          </a:p>
          <a:p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competitive</a:t>
            </a:r>
            <a:r>
              <a:rPr lang="hu-HU" sz="2400" dirty="0" smtClean="0"/>
              <a:t> </a:t>
            </a:r>
            <a:r>
              <a:rPr lang="hu-HU" sz="2400" dirty="0" err="1" smtClean="0"/>
              <a:t>positons</a:t>
            </a:r>
            <a:r>
              <a:rPr lang="hu-HU" sz="2400" dirty="0" smtClean="0"/>
              <a:t> </a:t>
            </a:r>
            <a:r>
              <a:rPr lang="hu-HU" sz="2400" dirty="0" err="1" smtClean="0"/>
              <a:t>needing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responses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endParaRPr lang="hu-HU" sz="2400" dirty="0" smtClean="0"/>
          </a:p>
          <a:p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related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dynamic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</a:t>
            </a:r>
            <a:endParaRPr lang="hu-HU" sz="2400" dirty="0" smtClean="0"/>
          </a:p>
          <a:p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political</a:t>
            </a:r>
            <a:r>
              <a:rPr lang="hu-HU" sz="2400" dirty="0" smtClean="0"/>
              <a:t>, </a:t>
            </a:r>
            <a:r>
              <a:rPr lang="hu-HU" sz="2400" dirty="0" err="1" smtClean="0"/>
              <a:t>economic</a:t>
            </a:r>
            <a:r>
              <a:rPr lang="hu-HU" sz="2400" dirty="0" smtClean="0"/>
              <a:t> and </a:t>
            </a:r>
            <a:r>
              <a:rPr lang="hu-HU" sz="2400" dirty="0" err="1" smtClean="0"/>
              <a:t>social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228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/>
              <a:t>BOTTOM-UP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New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initiatives</a:t>
            </a:r>
            <a:r>
              <a:rPr lang="hu-HU" sz="2400" dirty="0" smtClean="0"/>
              <a:t> </a:t>
            </a:r>
            <a:r>
              <a:rPr lang="hu-HU" sz="2400" dirty="0" err="1" smtClean="0"/>
              <a:t>emerging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lower</a:t>
            </a:r>
            <a:r>
              <a:rPr lang="hu-HU" sz="2400" dirty="0" smtClean="0"/>
              <a:t> </a:t>
            </a:r>
            <a:r>
              <a:rPr lang="hu-HU" sz="2400" dirty="0" err="1" smtClean="0"/>
              <a:t>levels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endParaRPr lang="hu-HU" sz="2400" dirty="0" smtClean="0"/>
          </a:p>
          <a:p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bottom-up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formal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planning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.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47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CHANGE MANAGEMENT STRATEGIES</a:t>
            </a:r>
            <a:br>
              <a:rPr lang="hu-HU" sz="3200" b="1" dirty="0" smtClean="0"/>
            </a:b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Facilitative</a:t>
            </a:r>
            <a:r>
              <a:rPr lang="hu-HU" sz="2400" dirty="0" smtClean="0"/>
              <a:t> (</a:t>
            </a:r>
            <a:r>
              <a:rPr lang="hu-HU" sz="2400" dirty="0" err="1" smtClean="0"/>
              <a:t>helping</a:t>
            </a:r>
            <a:r>
              <a:rPr lang="hu-HU" sz="2400" dirty="0" smtClean="0"/>
              <a:t>) </a:t>
            </a:r>
            <a:r>
              <a:rPr lang="hu-HU" sz="2400" dirty="0" err="1" smtClean="0"/>
              <a:t>strategies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Educational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Convincing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Power-based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083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CONCEPT OF POWER</a:t>
            </a:r>
            <a:br>
              <a:rPr lang="hu-HU" sz="3200" b="1" dirty="0" smtClean="0"/>
            </a:br>
            <a:r>
              <a:rPr lang="hu-HU" sz="3200" dirty="0" smtClean="0"/>
              <a:t>(</a:t>
            </a:r>
            <a:r>
              <a:rPr lang="hu-HU" sz="3200" dirty="0" err="1" smtClean="0"/>
              <a:t>based</a:t>
            </a:r>
            <a:r>
              <a:rPr lang="hu-HU" sz="3200" dirty="0" smtClean="0"/>
              <a:t> </a:t>
            </a:r>
            <a:r>
              <a:rPr lang="hu-HU" sz="3200" dirty="0" err="1" smtClean="0"/>
              <a:t>on</a:t>
            </a:r>
            <a:r>
              <a:rPr lang="hu-HU" sz="3200" dirty="0" smtClean="0"/>
              <a:t> </a:t>
            </a:r>
            <a:r>
              <a:rPr lang="hu-HU" sz="3200" dirty="0" err="1" smtClean="0"/>
              <a:t>Hatch</a:t>
            </a:r>
            <a:r>
              <a:rPr lang="hu-HU" sz="3200" dirty="0" smtClean="0"/>
              <a:t>, 1997)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 smtClean="0"/>
              <a:t>The </a:t>
            </a:r>
            <a:r>
              <a:rPr lang="hu-HU" sz="2400" dirty="0" err="1" smtClean="0"/>
              <a:t>alternatives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decision-making</a:t>
            </a:r>
            <a:r>
              <a:rPr lang="hu-HU" sz="2400" dirty="0" smtClean="0"/>
              <a:t> </a:t>
            </a:r>
            <a:r>
              <a:rPr lang="hu-HU" sz="2400" dirty="0" err="1" smtClean="0"/>
              <a:t>model</a:t>
            </a:r>
            <a:r>
              <a:rPr lang="hu-HU" sz="2400" dirty="0" smtClean="0"/>
              <a:t> </a:t>
            </a:r>
            <a:r>
              <a:rPr lang="hu-HU" sz="2400" dirty="0" err="1" smtClean="0"/>
              <a:t>suggest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is </a:t>
            </a:r>
            <a:r>
              <a:rPr lang="hu-HU" sz="2400" dirty="0" err="1" smtClean="0"/>
              <a:t>disagreement</a:t>
            </a:r>
            <a:r>
              <a:rPr lang="hu-HU" sz="2400" dirty="0" smtClean="0"/>
              <a:t> over </a:t>
            </a:r>
            <a:r>
              <a:rPr lang="hu-HU" sz="2400" dirty="0" err="1" smtClean="0"/>
              <a:t>goals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over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preferred</a:t>
            </a:r>
            <a:r>
              <a:rPr lang="hu-HU" sz="2400" dirty="0" smtClean="0"/>
              <a:t> </a:t>
            </a:r>
            <a:r>
              <a:rPr lang="hu-HU" sz="2400" dirty="0" err="1" smtClean="0"/>
              <a:t>means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pursuing</a:t>
            </a:r>
            <a:r>
              <a:rPr lang="hu-HU" sz="2400" dirty="0" smtClean="0"/>
              <a:t> </a:t>
            </a:r>
            <a:r>
              <a:rPr lang="hu-HU" sz="2400" dirty="0" err="1" smtClean="0"/>
              <a:t>goals</a:t>
            </a:r>
            <a:r>
              <a:rPr lang="hu-HU" sz="2400" dirty="0" smtClean="0"/>
              <a:t>, </a:t>
            </a:r>
            <a:r>
              <a:rPr lang="hu-HU" sz="2400" dirty="0" err="1" smtClean="0"/>
              <a:t>then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/>
              <a:t>d</a:t>
            </a:r>
            <a:r>
              <a:rPr lang="hu-HU" sz="2400" dirty="0" err="1" smtClean="0"/>
              <a:t>ecision-making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</a:t>
            </a:r>
            <a:r>
              <a:rPr lang="hu-HU" sz="2400" dirty="0" err="1" smtClean="0"/>
              <a:t>open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effect</a:t>
            </a:r>
            <a:r>
              <a:rPr lang="hu-HU" sz="2400" dirty="0" smtClean="0"/>
              <a:t> of </a:t>
            </a:r>
            <a:r>
              <a:rPr lang="hu-HU" sz="2400" dirty="0" err="1" smtClean="0"/>
              <a:t>power</a:t>
            </a:r>
            <a:r>
              <a:rPr lang="hu-HU" sz="2400" dirty="0" smtClean="0"/>
              <a:t> and </a:t>
            </a:r>
            <a:r>
              <a:rPr lang="hu-HU" sz="2400" dirty="0" err="1" smtClean="0"/>
              <a:t>politics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Definition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power</a:t>
            </a:r>
            <a:r>
              <a:rPr lang="hu-HU" sz="2400" dirty="0" smtClean="0"/>
              <a:t>: „A has </a:t>
            </a:r>
            <a:r>
              <a:rPr lang="hu-HU" sz="2400" dirty="0" err="1" smtClean="0"/>
              <a:t>power</a:t>
            </a:r>
            <a:r>
              <a:rPr lang="hu-HU" sz="2400" dirty="0" smtClean="0"/>
              <a:t> over B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extent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he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B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something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B</a:t>
            </a:r>
            <a:r>
              <a:rPr lang="hu-HU" sz="2400" dirty="0" smtClean="0"/>
              <a:t> </a:t>
            </a:r>
            <a:r>
              <a:rPr lang="hu-HU" sz="2400" dirty="0" err="1" smtClean="0"/>
              <a:t>would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otherwise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.”</a:t>
            </a:r>
          </a:p>
          <a:p>
            <a:r>
              <a:rPr lang="hu-HU" sz="2400" dirty="0" err="1" smtClean="0"/>
              <a:t>Power</a:t>
            </a:r>
            <a:r>
              <a:rPr lang="hu-HU" sz="2400" dirty="0" smtClean="0"/>
              <a:t> is </a:t>
            </a:r>
            <a:r>
              <a:rPr lang="hu-HU" sz="2400" dirty="0" err="1" smtClean="0"/>
              <a:t>generally</a:t>
            </a:r>
            <a:r>
              <a:rPr lang="hu-HU" sz="2400" dirty="0" smtClean="0"/>
              <a:t> </a:t>
            </a:r>
            <a:r>
              <a:rPr lang="hu-HU" sz="2400" dirty="0" err="1" smtClean="0"/>
              <a:t>assumed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used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attain</a:t>
            </a:r>
            <a:r>
              <a:rPr lang="hu-HU" sz="2400" dirty="0" smtClean="0"/>
              <a:t> </a:t>
            </a:r>
            <a:r>
              <a:rPr lang="hu-HU" sz="2400" dirty="0" err="1" smtClean="0"/>
              <a:t>desired</a:t>
            </a:r>
            <a:r>
              <a:rPr lang="hu-HU" sz="2400" dirty="0" smtClean="0"/>
              <a:t> </a:t>
            </a:r>
            <a:r>
              <a:rPr lang="hu-HU" sz="2400" dirty="0" err="1" smtClean="0"/>
              <a:t>outcomes</a:t>
            </a:r>
            <a:r>
              <a:rPr lang="hu-HU" sz="2400" dirty="0" smtClean="0"/>
              <a:t>. </a:t>
            </a:r>
          </a:p>
          <a:p>
            <a:r>
              <a:rPr lang="hu-HU" sz="2400" dirty="0" err="1" smtClean="0"/>
              <a:t>Power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involve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of </a:t>
            </a:r>
            <a:r>
              <a:rPr lang="hu-HU" sz="2400" dirty="0" err="1" smtClean="0"/>
              <a:t>coercion</a:t>
            </a:r>
            <a:r>
              <a:rPr lang="hu-HU" sz="2400" dirty="0" smtClean="0"/>
              <a:t> (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threat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force</a:t>
            </a:r>
            <a:r>
              <a:rPr lang="hu-HU" sz="2400" dirty="0" smtClean="0"/>
              <a:t>), </a:t>
            </a:r>
            <a:r>
              <a:rPr lang="hu-HU" sz="2400" dirty="0" err="1" smtClean="0"/>
              <a:t>rewards</a:t>
            </a:r>
            <a:r>
              <a:rPr lang="hu-HU" sz="2400" dirty="0" smtClean="0"/>
              <a:t> (</a:t>
            </a:r>
            <a:r>
              <a:rPr lang="hu-HU" sz="2400" dirty="0" err="1" smtClean="0"/>
              <a:t>control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material</a:t>
            </a:r>
            <a:r>
              <a:rPr lang="hu-HU" sz="2400" dirty="0" smtClean="0"/>
              <a:t> </a:t>
            </a:r>
            <a:r>
              <a:rPr lang="hu-HU" sz="2400" dirty="0" err="1" smtClean="0"/>
              <a:t>resources</a:t>
            </a:r>
            <a:r>
              <a:rPr lang="hu-HU" sz="2400" dirty="0" smtClean="0"/>
              <a:t>), </a:t>
            </a:r>
            <a:r>
              <a:rPr lang="hu-HU" sz="2400" dirty="0" err="1" smtClean="0"/>
              <a:t>norms</a:t>
            </a:r>
            <a:r>
              <a:rPr lang="hu-HU" sz="2400" dirty="0" smtClean="0"/>
              <a:t> (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legitimacy</a:t>
            </a:r>
            <a:r>
              <a:rPr lang="hu-HU" sz="2400" dirty="0" smtClean="0"/>
              <a:t> </a:t>
            </a:r>
            <a:r>
              <a:rPr lang="hu-HU" sz="2400" dirty="0" err="1" smtClean="0"/>
              <a:t>bestowed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cutlural</a:t>
            </a:r>
            <a:r>
              <a:rPr lang="hu-HU" sz="2400" dirty="0" smtClean="0"/>
              <a:t> </a:t>
            </a:r>
            <a:r>
              <a:rPr lang="hu-HU" sz="2400" dirty="0" err="1" smtClean="0"/>
              <a:t>assumptions</a:t>
            </a:r>
            <a:r>
              <a:rPr lang="hu-HU" sz="2400" dirty="0" smtClean="0"/>
              <a:t> and </a:t>
            </a:r>
            <a:r>
              <a:rPr lang="hu-HU" sz="2400" dirty="0" err="1" smtClean="0"/>
              <a:t>values</a:t>
            </a:r>
            <a:r>
              <a:rPr lang="hu-HU" sz="2400" dirty="0" smtClean="0"/>
              <a:t>),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knowledge</a:t>
            </a:r>
            <a:r>
              <a:rPr lang="hu-HU" sz="2400" dirty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control</a:t>
            </a:r>
            <a:r>
              <a:rPr lang="hu-HU" sz="2400" dirty="0" smtClean="0"/>
              <a:t> of </a:t>
            </a:r>
            <a:r>
              <a:rPr lang="hu-HU" sz="2400" dirty="0" err="1" smtClean="0"/>
              <a:t>unique</a:t>
            </a:r>
            <a:r>
              <a:rPr lang="hu-HU" sz="2400" dirty="0" smtClean="0"/>
              <a:t> and </a:t>
            </a:r>
            <a:r>
              <a:rPr lang="hu-HU" sz="2400" dirty="0" err="1" smtClean="0"/>
              <a:t>needed</a:t>
            </a:r>
            <a:r>
              <a:rPr lang="hu-HU" sz="2400" dirty="0" smtClean="0"/>
              <a:t> </a:t>
            </a:r>
            <a:r>
              <a:rPr lang="hu-HU" sz="2400" dirty="0" err="1" smtClean="0"/>
              <a:t>information</a:t>
            </a:r>
            <a:r>
              <a:rPr lang="hu-HU" sz="2400" dirty="0" smtClean="0"/>
              <a:t>).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479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 smtClean="0"/>
              <a:t>SOME COMMON STRATEGIES FOR DEVELOPING AND USING POWER WITHIN AN ORGANIZATION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err="1" smtClean="0"/>
              <a:t>Develop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power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by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r>
              <a:rPr lang="hu-HU" sz="2400" dirty="0" err="1" smtClean="0"/>
              <a:t>Creating</a:t>
            </a:r>
            <a:r>
              <a:rPr lang="hu-HU" sz="2400" dirty="0" smtClean="0"/>
              <a:t> </a:t>
            </a:r>
            <a:r>
              <a:rPr lang="hu-HU" sz="2400" dirty="0" err="1" smtClean="0"/>
              <a:t>dependence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others</a:t>
            </a:r>
            <a:endParaRPr lang="hu-HU" sz="2400" dirty="0" smtClean="0"/>
          </a:p>
          <a:p>
            <a:r>
              <a:rPr lang="hu-HU" sz="2400" dirty="0" err="1" smtClean="0"/>
              <a:t>Work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areas</a:t>
            </a:r>
            <a:r>
              <a:rPr lang="hu-HU" sz="2400" dirty="0" smtClean="0"/>
              <a:t> of </a:t>
            </a:r>
            <a:r>
              <a:rPr lang="hu-HU" sz="2400" dirty="0" err="1" smtClean="0"/>
              <a:t>high</a:t>
            </a:r>
            <a:r>
              <a:rPr lang="hu-HU" sz="2400" dirty="0" smtClean="0"/>
              <a:t> </a:t>
            </a:r>
            <a:r>
              <a:rPr lang="hu-HU" sz="2400" dirty="0" err="1" smtClean="0"/>
              <a:t>uncertainty</a:t>
            </a:r>
            <a:endParaRPr lang="hu-HU" sz="2400" dirty="0" smtClean="0"/>
          </a:p>
          <a:p>
            <a:r>
              <a:rPr lang="hu-HU" sz="2400" dirty="0" err="1" smtClean="0"/>
              <a:t>Cultivate</a:t>
            </a:r>
            <a:r>
              <a:rPr lang="hu-HU" sz="2400" dirty="0" smtClean="0"/>
              <a:t> </a:t>
            </a:r>
            <a:r>
              <a:rPr lang="hu-HU" sz="2400" dirty="0" err="1" smtClean="0"/>
              <a:t>centrality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working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critical</a:t>
            </a:r>
            <a:r>
              <a:rPr lang="hu-HU" sz="2400" dirty="0" smtClean="0"/>
              <a:t> </a:t>
            </a:r>
            <a:r>
              <a:rPr lang="hu-HU" sz="2400" dirty="0" err="1" smtClean="0"/>
              <a:t>areas</a:t>
            </a:r>
            <a:endParaRPr lang="hu-HU" sz="2400" dirty="0" smtClean="0"/>
          </a:p>
          <a:p>
            <a:r>
              <a:rPr lang="hu-HU" sz="2400" dirty="0" err="1" smtClean="0"/>
              <a:t>Develop</a:t>
            </a:r>
            <a:r>
              <a:rPr lang="hu-HU" sz="2400" dirty="0" smtClean="0"/>
              <a:t> </a:t>
            </a:r>
            <a:r>
              <a:rPr lang="hu-HU" sz="2400" dirty="0" err="1" smtClean="0"/>
              <a:t>non-substitutable</a:t>
            </a:r>
            <a:r>
              <a:rPr lang="hu-HU" sz="2400" dirty="0" smtClean="0"/>
              <a:t> </a:t>
            </a:r>
            <a:r>
              <a:rPr lang="hu-HU" sz="2400" dirty="0" err="1" smtClean="0"/>
              <a:t>skills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Coping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uncertainty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behalf</a:t>
            </a:r>
            <a:r>
              <a:rPr lang="hu-HU" sz="2400" dirty="0" smtClean="0"/>
              <a:t> of </a:t>
            </a:r>
            <a:r>
              <a:rPr lang="hu-HU" sz="2400" dirty="0" err="1" smtClean="0"/>
              <a:t>others</a:t>
            </a:r>
            <a:endParaRPr lang="hu-HU" sz="2400" dirty="0" smtClean="0"/>
          </a:p>
          <a:p>
            <a:r>
              <a:rPr lang="hu-HU" sz="2400" dirty="0" err="1" smtClean="0"/>
              <a:t>Prevention</a:t>
            </a:r>
            <a:endParaRPr lang="hu-HU" sz="2400" dirty="0" smtClean="0"/>
          </a:p>
          <a:p>
            <a:r>
              <a:rPr lang="hu-HU" sz="2400" dirty="0" err="1" smtClean="0"/>
              <a:t>Forecasting</a:t>
            </a:r>
            <a:endParaRPr lang="hu-HU" sz="2400" dirty="0" smtClean="0"/>
          </a:p>
          <a:p>
            <a:r>
              <a:rPr lang="hu-HU" sz="2400" dirty="0" err="1" smtClean="0"/>
              <a:t>Absorption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Developing</a:t>
            </a:r>
            <a:r>
              <a:rPr lang="hu-HU" sz="2400" dirty="0" smtClean="0"/>
              <a:t> </a:t>
            </a:r>
            <a:r>
              <a:rPr lang="hu-HU" sz="2400" dirty="0" err="1" smtClean="0"/>
              <a:t>personal</a:t>
            </a:r>
            <a:r>
              <a:rPr lang="hu-HU" sz="2400" dirty="0" smtClean="0"/>
              <a:t> </a:t>
            </a:r>
            <a:r>
              <a:rPr lang="hu-HU" sz="2400" dirty="0" err="1" smtClean="0"/>
              <a:t>networks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Developing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constantly</a:t>
            </a:r>
            <a:r>
              <a:rPr lang="hu-HU" sz="2400" dirty="0" smtClean="0"/>
              <a:t> </a:t>
            </a:r>
            <a:r>
              <a:rPr lang="hu-HU" sz="2400" dirty="0" err="1" smtClean="0"/>
              <a:t>augmenting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expertise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9015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/>
              <a:t>SOME COMMON STRATEGIES FOR DEVELOPING AND USING POWER WITHIN AN </a:t>
            </a:r>
            <a:r>
              <a:rPr lang="hu-HU" sz="3200" b="1" dirty="0" smtClean="0"/>
              <a:t>ORGANIZATION - </a:t>
            </a:r>
            <a:r>
              <a:rPr lang="hu-HU" sz="2400" dirty="0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Use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power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:</a:t>
            </a:r>
          </a:p>
          <a:p>
            <a:pPr marL="0" indent="0">
              <a:buNone/>
            </a:pPr>
            <a:r>
              <a:rPr lang="hu-HU" sz="2400" dirty="0" err="1" smtClean="0"/>
              <a:t>Control</a:t>
            </a:r>
            <a:r>
              <a:rPr lang="hu-HU" sz="2400" dirty="0" smtClean="0"/>
              <a:t> </a:t>
            </a:r>
            <a:r>
              <a:rPr lang="hu-HU" sz="2400" dirty="0" err="1" smtClean="0"/>
              <a:t>information</a:t>
            </a:r>
            <a:r>
              <a:rPr lang="hu-HU" sz="2400" dirty="0" smtClean="0"/>
              <a:t> </a:t>
            </a:r>
            <a:r>
              <a:rPr lang="hu-HU" sz="2400" dirty="0" err="1" smtClean="0"/>
              <a:t>flows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others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Control</a:t>
            </a:r>
            <a:r>
              <a:rPr lang="hu-HU" sz="2400" dirty="0" smtClean="0"/>
              <a:t> </a:t>
            </a:r>
            <a:r>
              <a:rPr lang="hu-HU" sz="2400" dirty="0" err="1" smtClean="0"/>
              <a:t>agendas</a:t>
            </a:r>
            <a:endParaRPr lang="hu-HU" sz="2400" dirty="0" smtClean="0"/>
          </a:p>
          <a:p>
            <a:r>
              <a:rPr lang="hu-HU" sz="2400" dirty="0" err="1" smtClean="0"/>
              <a:t>Issue</a:t>
            </a:r>
            <a:r>
              <a:rPr lang="hu-HU" sz="2400" dirty="0" smtClean="0"/>
              <a:t> </a:t>
            </a:r>
            <a:r>
              <a:rPr lang="hu-HU" sz="2400" dirty="0" err="1" smtClean="0"/>
              <a:t>definition</a:t>
            </a:r>
            <a:endParaRPr lang="hu-HU" sz="2400" dirty="0" smtClean="0"/>
          </a:p>
          <a:p>
            <a:r>
              <a:rPr lang="hu-HU" sz="2400" dirty="0" err="1" smtClean="0"/>
              <a:t>Order</a:t>
            </a:r>
            <a:r>
              <a:rPr lang="hu-HU" sz="2400" dirty="0" smtClean="0"/>
              <a:t> of </a:t>
            </a:r>
            <a:r>
              <a:rPr lang="hu-HU" sz="2400" dirty="0" err="1" smtClean="0"/>
              <a:t>issues</a:t>
            </a:r>
            <a:endParaRPr lang="hu-HU" sz="2400" dirty="0" smtClean="0"/>
          </a:p>
          <a:p>
            <a:r>
              <a:rPr lang="hu-HU" sz="2400" dirty="0" err="1" smtClean="0"/>
              <a:t>Issue</a:t>
            </a:r>
            <a:r>
              <a:rPr lang="hu-HU" sz="2400" dirty="0" smtClean="0"/>
              <a:t> </a:t>
            </a:r>
            <a:r>
              <a:rPr lang="hu-HU" sz="2400" dirty="0" err="1" smtClean="0"/>
              <a:t>exclusion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Control</a:t>
            </a:r>
            <a:r>
              <a:rPr lang="hu-HU" sz="2400" dirty="0" smtClean="0"/>
              <a:t> </a:t>
            </a:r>
            <a:r>
              <a:rPr lang="hu-HU" sz="2400" dirty="0" err="1" smtClean="0"/>
              <a:t>decision-making</a:t>
            </a:r>
            <a:r>
              <a:rPr lang="hu-HU" sz="2400" dirty="0" smtClean="0"/>
              <a:t> </a:t>
            </a:r>
            <a:r>
              <a:rPr lang="hu-HU" sz="2400" dirty="0" err="1" smtClean="0"/>
              <a:t>criteria</a:t>
            </a:r>
            <a:endParaRPr lang="hu-HU" sz="2400" dirty="0" smtClean="0"/>
          </a:p>
          <a:p>
            <a:r>
              <a:rPr lang="hu-HU" sz="2400" dirty="0" smtClean="0"/>
              <a:t>Long vs. </a:t>
            </a:r>
            <a:r>
              <a:rPr lang="hu-HU" sz="2400" dirty="0" err="1" smtClean="0"/>
              <a:t>Short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consideration</a:t>
            </a:r>
            <a:endParaRPr lang="hu-HU" sz="2400" dirty="0" smtClean="0"/>
          </a:p>
          <a:p>
            <a:r>
              <a:rPr lang="hu-HU" sz="2400" dirty="0" err="1" smtClean="0"/>
              <a:t>Return</a:t>
            </a:r>
            <a:r>
              <a:rPr lang="hu-HU" sz="2400" dirty="0" smtClean="0"/>
              <a:t> vs. </a:t>
            </a:r>
            <a:r>
              <a:rPr lang="hu-HU" sz="2400" dirty="0" err="1" smtClean="0"/>
              <a:t>Ristk</a:t>
            </a:r>
            <a:endParaRPr lang="hu-HU" sz="2400" dirty="0" smtClean="0"/>
          </a:p>
          <a:p>
            <a:r>
              <a:rPr lang="hu-HU" sz="2400" dirty="0" err="1" smtClean="0"/>
              <a:t>Choose</a:t>
            </a:r>
            <a:r>
              <a:rPr lang="hu-HU" sz="2400" dirty="0" smtClean="0"/>
              <a:t> </a:t>
            </a:r>
            <a:r>
              <a:rPr lang="hu-HU" sz="2400" dirty="0" err="1" smtClean="0"/>
              <a:t>criteria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favor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abilities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contributions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389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/>
              <a:t>SOME COMMON STRATEGIES FOR DEVELOPING AND USING POWER WITHIN AN ORGANIZATION - </a:t>
            </a:r>
            <a:r>
              <a:rPr lang="hu-HU" sz="2400" dirty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err="1" smtClean="0"/>
              <a:t>Cooptation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coalition</a:t>
            </a:r>
            <a:r>
              <a:rPr lang="hu-HU" sz="2400" dirty="0" smtClean="0"/>
              <a:t> building</a:t>
            </a:r>
          </a:p>
          <a:p>
            <a:r>
              <a:rPr lang="hu-HU" sz="2400" dirty="0" err="1" smtClean="0"/>
              <a:t>External</a:t>
            </a:r>
            <a:r>
              <a:rPr lang="hu-HU" sz="2400" dirty="0" smtClean="0"/>
              <a:t> </a:t>
            </a:r>
            <a:r>
              <a:rPr lang="hu-HU" sz="2400" dirty="0" err="1" smtClean="0"/>
              <a:t>alliances</a:t>
            </a:r>
            <a:r>
              <a:rPr lang="hu-HU" sz="2400" dirty="0" smtClean="0"/>
              <a:t> (</a:t>
            </a:r>
            <a:r>
              <a:rPr lang="hu-HU" sz="2400" dirty="0" err="1" smtClean="0"/>
              <a:t>e.g</a:t>
            </a:r>
            <a:r>
              <a:rPr lang="hu-HU" sz="2400" dirty="0" smtClean="0"/>
              <a:t>., </a:t>
            </a:r>
            <a:r>
              <a:rPr lang="hu-HU" sz="2400" dirty="0" err="1" smtClean="0"/>
              <a:t>supplier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customer</a:t>
            </a:r>
            <a:r>
              <a:rPr lang="hu-HU" sz="2400" dirty="0" smtClean="0"/>
              <a:t> </a:t>
            </a:r>
            <a:r>
              <a:rPr lang="hu-HU" sz="2400" dirty="0" err="1" smtClean="0"/>
              <a:t>relationships</a:t>
            </a:r>
            <a:r>
              <a:rPr lang="hu-HU" sz="2400" dirty="0" smtClean="0"/>
              <a:t>, </a:t>
            </a:r>
            <a:r>
              <a:rPr lang="hu-HU" sz="2400" dirty="0" err="1" smtClean="0"/>
              <a:t>interlocking</a:t>
            </a:r>
            <a:r>
              <a:rPr lang="hu-HU" sz="2400" dirty="0" smtClean="0"/>
              <a:t> </a:t>
            </a:r>
            <a:r>
              <a:rPr lang="hu-HU" sz="2400" dirty="0" err="1" smtClean="0"/>
              <a:t>boards</a:t>
            </a:r>
            <a:r>
              <a:rPr lang="hu-HU" sz="2400" dirty="0" smtClean="0"/>
              <a:t> of </a:t>
            </a:r>
            <a:r>
              <a:rPr lang="hu-HU" sz="2400" dirty="0" err="1" smtClean="0"/>
              <a:t>directors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Internal</a:t>
            </a:r>
            <a:r>
              <a:rPr lang="hu-HU" sz="2400" dirty="0" smtClean="0"/>
              <a:t> </a:t>
            </a:r>
            <a:r>
              <a:rPr lang="hu-HU" sz="2400" dirty="0" err="1" smtClean="0"/>
              <a:t>alliances</a:t>
            </a:r>
            <a:endParaRPr lang="hu-HU" sz="2400" dirty="0" smtClean="0"/>
          </a:p>
          <a:p>
            <a:pPr lvl="1"/>
            <a:r>
              <a:rPr lang="hu-HU" sz="2000" dirty="0" err="1" smtClean="0"/>
              <a:t>Promote</a:t>
            </a:r>
            <a:r>
              <a:rPr lang="hu-HU" sz="2000" dirty="0" smtClean="0"/>
              <a:t> </a:t>
            </a:r>
            <a:r>
              <a:rPr lang="hu-HU" sz="2000" dirty="0" err="1" smtClean="0"/>
              <a:t>loyal</a:t>
            </a:r>
            <a:r>
              <a:rPr lang="hu-HU" sz="2000" dirty="0" smtClean="0"/>
              <a:t> </a:t>
            </a:r>
            <a:r>
              <a:rPr lang="hu-HU" sz="2000" dirty="0" err="1" smtClean="0"/>
              <a:t>subordinates</a:t>
            </a:r>
            <a:endParaRPr lang="hu-HU" sz="2000" dirty="0" smtClean="0"/>
          </a:p>
          <a:p>
            <a:pPr lvl="1"/>
            <a:r>
              <a:rPr lang="hu-HU" sz="2000" dirty="0" err="1" smtClean="0"/>
              <a:t>Appoint</a:t>
            </a:r>
            <a:r>
              <a:rPr lang="hu-HU" sz="2000" dirty="0" smtClean="0"/>
              <a:t> </a:t>
            </a:r>
            <a:r>
              <a:rPr lang="hu-HU" sz="2000" dirty="0" err="1" smtClean="0"/>
              <a:t>committees</a:t>
            </a:r>
            <a:endParaRPr lang="hu-HU" sz="2000" dirty="0" smtClean="0"/>
          </a:p>
          <a:p>
            <a:pPr lvl="1"/>
            <a:r>
              <a:rPr lang="hu-HU" sz="2000" dirty="0" err="1" smtClean="0"/>
              <a:t>Gain</a:t>
            </a:r>
            <a:r>
              <a:rPr lang="hu-HU" sz="2000" dirty="0" smtClean="0"/>
              <a:t> </a:t>
            </a:r>
            <a:r>
              <a:rPr lang="hu-HU" sz="2000" dirty="0" err="1" smtClean="0"/>
              <a:t>representation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important</a:t>
            </a:r>
            <a:r>
              <a:rPr lang="hu-HU" sz="2000" dirty="0" smtClean="0"/>
              <a:t> </a:t>
            </a:r>
            <a:r>
              <a:rPr lang="hu-HU" sz="2000" dirty="0" err="1" smtClean="0"/>
              <a:t>committees</a:t>
            </a:r>
            <a:endParaRPr lang="hu-HU" sz="2000" dirty="0" smtClean="0"/>
          </a:p>
          <a:p>
            <a:pPr marL="457200" lvl="1" indent="0">
              <a:buNone/>
            </a:pPr>
            <a:endParaRPr lang="hu-HU" sz="2000" dirty="0"/>
          </a:p>
          <a:p>
            <a:pPr marL="457200" lvl="1" indent="0">
              <a:buNone/>
            </a:pPr>
            <a:r>
              <a:rPr lang="hu-HU" sz="2400" dirty="0" err="1" smtClean="0"/>
              <a:t>Bring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outside</a:t>
            </a:r>
            <a:r>
              <a:rPr lang="hu-HU" sz="2400" dirty="0" smtClean="0"/>
              <a:t> </a:t>
            </a:r>
            <a:r>
              <a:rPr lang="hu-HU" sz="2400" dirty="0" err="1" smtClean="0"/>
              <a:t>experts</a:t>
            </a:r>
            <a:r>
              <a:rPr lang="hu-HU" sz="2400" dirty="0" smtClean="0"/>
              <a:t> (</a:t>
            </a:r>
            <a:r>
              <a:rPr lang="hu-HU" sz="2400" dirty="0" err="1" smtClean="0"/>
              <a:t>consultants</a:t>
            </a:r>
            <a:r>
              <a:rPr lang="hu-HU" sz="2400" dirty="0" smtClean="0"/>
              <a:t>)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bolster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position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7697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USE OF POWER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Power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basic</a:t>
            </a:r>
            <a:r>
              <a:rPr lang="hu-HU" sz="2400" dirty="0" smtClean="0"/>
              <a:t> </a:t>
            </a:r>
            <a:r>
              <a:rPr lang="hu-HU" sz="2400" dirty="0" err="1" smtClean="0"/>
              <a:t>energy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initiate</a:t>
            </a:r>
            <a:r>
              <a:rPr lang="hu-HU" sz="2400" dirty="0" smtClean="0"/>
              <a:t> and </a:t>
            </a:r>
            <a:r>
              <a:rPr lang="hu-HU" sz="2400" dirty="0" err="1" smtClean="0"/>
              <a:t>sustain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</a:t>
            </a:r>
            <a:r>
              <a:rPr lang="hu-HU" sz="2400" dirty="0" err="1" smtClean="0"/>
              <a:t>translation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intention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reality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without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leaders</a:t>
            </a:r>
            <a:r>
              <a:rPr lang="hu-HU" sz="2400" dirty="0" smtClean="0"/>
              <a:t> </a:t>
            </a:r>
            <a:r>
              <a:rPr lang="hu-HU" sz="2400" dirty="0" err="1" smtClean="0"/>
              <a:t>cannot</a:t>
            </a:r>
            <a:r>
              <a:rPr lang="hu-HU" sz="2400" dirty="0" smtClean="0"/>
              <a:t> lead.</a:t>
            </a:r>
          </a:p>
          <a:p>
            <a:r>
              <a:rPr lang="hu-HU" sz="2400" dirty="0" err="1" smtClean="0"/>
              <a:t>Power</a:t>
            </a:r>
            <a:r>
              <a:rPr lang="hu-HU" sz="2400" dirty="0" smtClean="0"/>
              <a:t> is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once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most </a:t>
            </a:r>
            <a:r>
              <a:rPr lang="hu-HU" sz="2400" dirty="0" err="1" smtClean="0"/>
              <a:t>necessary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most </a:t>
            </a:r>
            <a:r>
              <a:rPr lang="hu-HU" sz="2400" dirty="0" err="1" smtClean="0"/>
              <a:t>distrusted</a:t>
            </a:r>
            <a:r>
              <a:rPr lang="hu-HU" sz="2400" dirty="0" smtClean="0"/>
              <a:t> </a:t>
            </a:r>
            <a:r>
              <a:rPr lang="hu-HU" sz="2400" dirty="0" err="1" smtClean="0"/>
              <a:t>element</a:t>
            </a:r>
            <a:r>
              <a:rPr lang="hu-HU" sz="2400" dirty="0" smtClean="0"/>
              <a:t> </a:t>
            </a:r>
            <a:r>
              <a:rPr lang="hu-HU" sz="2400" dirty="0" err="1" smtClean="0"/>
              <a:t>exigent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human </a:t>
            </a:r>
            <a:r>
              <a:rPr lang="hu-HU" sz="2400" dirty="0" err="1" smtClean="0"/>
              <a:t>progress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Power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basic</a:t>
            </a:r>
            <a:r>
              <a:rPr lang="hu-HU" sz="2400" dirty="0" smtClean="0"/>
              <a:t> </a:t>
            </a:r>
            <a:r>
              <a:rPr lang="hu-HU" sz="2400" dirty="0" err="1" smtClean="0"/>
              <a:t>energy</a:t>
            </a:r>
            <a:r>
              <a:rPr lang="hu-HU" sz="2400" dirty="0" smtClean="0"/>
              <a:t> </a:t>
            </a:r>
            <a:r>
              <a:rPr lang="hu-HU" sz="2400" dirty="0" err="1" smtClean="0"/>
              <a:t>needed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initiate</a:t>
            </a:r>
            <a:r>
              <a:rPr lang="hu-HU" sz="2400" dirty="0" smtClean="0"/>
              <a:t> and </a:t>
            </a:r>
            <a:r>
              <a:rPr lang="hu-HU" sz="2400" dirty="0" err="1" smtClean="0"/>
              <a:t>sustain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put</a:t>
            </a:r>
            <a:r>
              <a:rPr lang="hu-HU" sz="2400" dirty="0" smtClean="0"/>
              <a:t> </a:t>
            </a:r>
            <a:r>
              <a:rPr lang="hu-HU" sz="2400" dirty="0" err="1" smtClean="0"/>
              <a:t>it</a:t>
            </a:r>
            <a:r>
              <a:rPr lang="hu-HU" sz="2400" dirty="0" smtClean="0"/>
              <a:t> </a:t>
            </a:r>
            <a:r>
              <a:rPr lang="hu-HU" sz="2400" dirty="0" err="1" smtClean="0"/>
              <a:t>another</a:t>
            </a:r>
            <a:r>
              <a:rPr lang="hu-HU" sz="2400" dirty="0" smtClean="0"/>
              <a:t> </a:t>
            </a:r>
            <a:r>
              <a:rPr lang="hu-HU" sz="2400" dirty="0" err="1" smtClean="0"/>
              <a:t>way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capacity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translate</a:t>
            </a:r>
            <a:r>
              <a:rPr lang="hu-HU" sz="2400" dirty="0" smtClean="0"/>
              <a:t> </a:t>
            </a:r>
            <a:r>
              <a:rPr lang="hu-HU" sz="2400" dirty="0" err="1" smtClean="0"/>
              <a:t>intention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reality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sustain</a:t>
            </a:r>
            <a:r>
              <a:rPr lang="hu-HU" sz="2400" dirty="0" smtClean="0"/>
              <a:t> </a:t>
            </a:r>
            <a:r>
              <a:rPr lang="hu-HU" sz="2400" dirty="0" err="1" smtClean="0"/>
              <a:t>it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240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9021688" cy="1359024"/>
          </a:xfrm>
        </p:spPr>
        <p:txBody>
          <a:bodyPr>
            <a:normAutofit fontScale="90000"/>
          </a:bodyPr>
          <a:lstStyle/>
          <a:p>
            <a:r>
              <a:rPr lang="hu-HU" sz="3200" b="1" dirty="0" smtClean="0"/>
              <a:t>A POWER PERSPECTIVE OF THE MANAGEMENT PROCESS – </a:t>
            </a:r>
            <a:r>
              <a:rPr lang="hu-HU" sz="3200" dirty="0" err="1" smtClean="0"/>
              <a:t>based</a:t>
            </a:r>
            <a:r>
              <a:rPr lang="hu-HU" sz="3200" dirty="0" smtClean="0"/>
              <a:t> </a:t>
            </a:r>
            <a:r>
              <a:rPr lang="hu-HU" sz="3200" dirty="0" err="1" smtClean="0"/>
              <a:t>on</a:t>
            </a:r>
            <a:r>
              <a:rPr lang="hu-HU" sz="3200" dirty="0" smtClean="0"/>
              <a:t> </a:t>
            </a:r>
            <a:r>
              <a:rPr lang="hu-HU" sz="3200" dirty="0" err="1" smtClean="0"/>
              <a:t>Pfeffer</a:t>
            </a:r>
            <a:r>
              <a:rPr lang="hu-HU" sz="3200" dirty="0" smtClean="0"/>
              <a:t>: </a:t>
            </a:r>
            <a:r>
              <a:rPr lang="hu-HU" sz="3200" dirty="0" err="1" smtClean="0"/>
              <a:t>Understanding</a:t>
            </a:r>
            <a:r>
              <a:rPr lang="hu-HU" sz="3200" dirty="0" smtClean="0"/>
              <a:t> </a:t>
            </a:r>
            <a:r>
              <a:rPr lang="hu-HU" sz="3200" dirty="0" err="1" smtClean="0"/>
              <a:t>power</a:t>
            </a:r>
            <a:r>
              <a:rPr lang="hu-HU" sz="3200" dirty="0" smtClean="0"/>
              <a:t> </a:t>
            </a:r>
            <a:br>
              <a:rPr lang="hu-HU" sz="3200" dirty="0" smtClean="0"/>
            </a:br>
            <a:r>
              <a:rPr lang="hu-HU" sz="3200" dirty="0" err="1" smtClean="0"/>
              <a:t>in</a:t>
            </a:r>
            <a:r>
              <a:rPr lang="hu-HU" sz="3200" dirty="0" smtClean="0"/>
              <a:t> </a:t>
            </a:r>
            <a:r>
              <a:rPr lang="hu-HU" sz="3200" dirty="0" err="1" smtClean="0"/>
              <a:t>organizations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err="1" smtClean="0"/>
              <a:t>Decide</a:t>
            </a:r>
            <a:r>
              <a:rPr lang="hu-HU" sz="2400" dirty="0" smtClean="0"/>
              <a:t>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goals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,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trying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accomplish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Diagnose</a:t>
            </a:r>
            <a:r>
              <a:rPr lang="hu-HU" sz="2400" dirty="0" smtClean="0"/>
              <a:t> </a:t>
            </a:r>
            <a:r>
              <a:rPr lang="hu-HU" sz="2400" dirty="0" err="1" smtClean="0"/>
              <a:t>patterns</a:t>
            </a:r>
            <a:r>
              <a:rPr lang="hu-HU" sz="2400" dirty="0" smtClean="0"/>
              <a:t> of </a:t>
            </a:r>
            <a:r>
              <a:rPr lang="hu-HU" sz="2400" dirty="0" err="1" smtClean="0"/>
              <a:t>dependence</a:t>
            </a:r>
            <a:r>
              <a:rPr lang="hu-HU" sz="2400" dirty="0" smtClean="0"/>
              <a:t> and </a:t>
            </a:r>
            <a:r>
              <a:rPr lang="hu-HU" sz="2400" dirty="0" err="1" smtClean="0"/>
              <a:t>interdependence</a:t>
            </a:r>
            <a:r>
              <a:rPr lang="hu-HU" sz="2400" dirty="0" smtClean="0"/>
              <a:t>;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individuals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influential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achieving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goal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points</a:t>
            </a:r>
            <a:r>
              <a:rPr lang="hu-HU" sz="2400" dirty="0" smtClean="0"/>
              <a:t> of </a:t>
            </a:r>
            <a:r>
              <a:rPr lang="hu-HU" sz="2400" dirty="0" err="1" smtClean="0"/>
              <a:t>view</a:t>
            </a:r>
            <a:r>
              <a:rPr lang="hu-HU" sz="2400" dirty="0" smtClean="0"/>
              <a:t> </a:t>
            </a:r>
            <a:r>
              <a:rPr lang="hu-HU" sz="2400" dirty="0" err="1" smtClean="0"/>
              <a:t>likely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be?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feel</a:t>
            </a:r>
            <a:r>
              <a:rPr lang="hu-HU" sz="2400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trying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power</a:t>
            </a:r>
            <a:r>
              <a:rPr lang="hu-HU" sz="2400" dirty="0" smtClean="0"/>
              <a:t> </a:t>
            </a:r>
            <a:r>
              <a:rPr lang="hu-HU" sz="2400" dirty="0" err="1" smtClean="0"/>
              <a:t>bases</a:t>
            </a:r>
            <a:r>
              <a:rPr lang="hu-HU" sz="2400" dirty="0" smtClean="0"/>
              <a:t>? </a:t>
            </a:r>
            <a:r>
              <a:rPr lang="hu-HU" sz="2400" dirty="0" err="1" smtClean="0"/>
              <a:t>Which</a:t>
            </a:r>
            <a:r>
              <a:rPr lang="hu-HU" sz="2400" dirty="0" smtClean="0"/>
              <a:t> of </a:t>
            </a:r>
            <a:r>
              <a:rPr lang="hu-HU" sz="2400" dirty="0" err="1" smtClean="0"/>
              <a:t>them</a:t>
            </a:r>
            <a:r>
              <a:rPr lang="hu-HU" sz="2400" dirty="0" smtClean="0"/>
              <a:t> is more </a:t>
            </a:r>
            <a:r>
              <a:rPr lang="hu-HU" sz="2400" dirty="0" err="1" smtClean="0"/>
              <a:t>influential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decision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bases</a:t>
            </a:r>
            <a:r>
              <a:rPr lang="hu-HU" sz="2400" dirty="0" smtClean="0"/>
              <a:t> of </a:t>
            </a:r>
            <a:r>
              <a:rPr lang="hu-HU" sz="2400" dirty="0" err="1" smtClean="0"/>
              <a:t>power</a:t>
            </a:r>
            <a:r>
              <a:rPr lang="hu-HU" sz="2400" dirty="0" smtClean="0"/>
              <a:t> and </a:t>
            </a:r>
            <a:r>
              <a:rPr lang="hu-HU" sz="2400" dirty="0" err="1" smtClean="0"/>
              <a:t>influence</a:t>
            </a:r>
            <a:r>
              <a:rPr lang="hu-HU" sz="2400" dirty="0" smtClean="0"/>
              <a:t>?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bases</a:t>
            </a:r>
            <a:r>
              <a:rPr lang="hu-HU" sz="2400" dirty="0" smtClean="0"/>
              <a:t> of </a:t>
            </a:r>
            <a:r>
              <a:rPr lang="hu-HU" sz="2400" dirty="0" err="1" smtClean="0"/>
              <a:t>influence</a:t>
            </a:r>
            <a:r>
              <a:rPr lang="hu-HU" sz="2400" dirty="0" smtClean="0"/>
              <a:t> </a:t>
            </a:r>
            <a:r>
              <a:rPr lang="hu-HU" sz="2400" dirty="0" err="1" smtClean="0"/>
              <a:t>can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gain</a:t>
            </a:r>
            <a:r>
              <a:rPr lang="hu-HU" sz="2400" dirty="0" smtClean="0"/>
              <a:t> more </a:t>
            </a:r>
            <a:r>
              <a:rPr lang="hu-HU" sz="2400" dirty="0" err="1" smtClean="0"/>
              <a:t>control</a:t>
            </a:r>
            <a:r>
              <a:rPr lang="hu-HU" sz="2400" dirty="0" smtClean="0"/>
              <a:t> over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situation</a:t>
            </a:r>
            <a:r>
              <a:rPr lang="hu-HU" sz="2400" dirty="0" smtClean="0"/>
              <a:t>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6367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A POWER PERSPECTIVE OF THE MANAGEMENT </a:t>
            </a:r>
            <a:r>
              <a:rPr lang="hu-HU" sz="3200" b="1" dirty="0" smtClean="0"/>
              <a:t>PROCESS - </a:t>
            </a:r>
            <a:r>
              <a:rPr lang="hu-HU" sz="24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Which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various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strategies</a:t>
            </a:r>
            <a:r>
              <a:rPr lang="hu-HU" sz="2400" dirty="0" smtClean="0"/>
              <a:t> and </a:t>
            </a:r>
            <a:r>
              <a:rPr lang="hu-HU" sz="2400" dirty="0" err="1" smtClean="0"/>
              <a:t>tactics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exercising</a:t>
            </a:r>
            <a:r>
              <a:rPr lang="hu-HU" sz="2400" dirty="0" smtClean="0"/>
              <a:t> </a:t>
            </a:r>
            <a:r>
              <a:rPr lang="hu-HU" sz="2400" dirty="0" err="1" smtClean="0"/>
              <a:t>power</a:t>
            </a:r>
            <a:r>
              <a:rPr lang="hu-HU" sz="2400" dirty="0" smtClean="0"/>
              <a:t> </a:t>
            </a:r>
            <a:r>
              <a:rPr lang="hu-HU" sz="2400" dirty="0" err="1" smtClean="0"/>
              <a:t>seem</a:t>
            </a:r>
            <a:r>
              <a:rPr lang="hu-HU" sz="2400" dirty="0" smtClean="0"/>
              <a:t> most </a:t>
            </a:r>
            <a:r>
              <a:rPr lang="hu-HU" sz="2400" dirty="0" err="1" smtClean="0"/>
              <a:t>appropriate</a:t>
            </a:r>
            <a:r>
              <a:rPr lang="hu-HU" sz="2400" dirty="0" smtClean="0"/>
              <a:t> and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likely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effective</a:t>
            </a:r>
            <a:r>
              <a:rPr lang="hu-HU" sz="2400" dirty="0" smtClean="0"/>
              <a:t>,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situation</a:t>
            </a:r>
            <a:r>
              <a:rPr lang="hu-HU" sz="2400" dirty="0" smtClean="0"/>
              <a:t> </a:t>
            </a:r>
            <a:r>
              <a:rPr lang="hu-HU" sz="2400" dirty="0" err="1" smtClean="0"/>
              <a:t>you</a:t>
            </a:r>
            <a:r>
              <a:rPr lang="hu-HU" sz="2400" dirty="0" smtClean="0"/>
              <a:t> </a:t>
            </a:r>
            <a:r>
              <a:rPr lang="hu-HU" sz="2400" dirty="0" err="1" smtClean="0"/>
              <a:t>confront</a:t>
            </a:r>
            <a:r>
              <a:rPr lang="hu-HU" sz="2400" dirty="0" smtClean="0"/>
              <a:t>?</a:t>
            </a:r>
          </a:p>
          <a:p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above</a:t>
            </a:r>
            <a:r>
              <a:rPr lang="hu-HU" sz="2400" dirty="0" smtClean="0"/>
              <a:t>, </a:t>
            </a:r>
            <a:r>
              <a:rPr lang="hu-HU" sz="2400" dirty="0" err="1" smtClean="0"/>
              <a:t>choose</a:t>
            </a:r>
            <a:r>
              <a:rPr lang="hu-HU" sz="2400" dirty="0" smtClean="0"/>
              <a:t> a </a:t>
            </a:r>
            <a:r>
              <a:rPr lang="hu-HU" sz="2400" dirty="0" err="1" smtClean="0"/>
              <a:t>course</a:t>
            </a:r>
            <a:r>
              <a:rPr lang="hu-HU" sz="2400" dirty="0" smtClean="0"/>
              <a:t> of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</a:t>
            </a:r>
            <a:r>
              <a:rPr lang="hu-HU" sz="2400" dirty="0" err="1" smtClean="0"/>
              <a:t>something</a:t>
            </a:r>
            <a:r>
              <a:rPr lang="hu-HU" sz="2400" dirty="0" smtClean="0"/>
              <a:t> </a:t>
            </a:r>
            <a:r>
              <a:rPr lang="hu-HU" sz="2400" dirty="0" err="1" smtClean="0"/>
              <a:t>done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211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TYPES OF ORGANIZATIONAL CHANGES FROM A POWER PERSPECTIVE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Top management </a:t>
            </a:r>
            <a:r>
              <a:rPr lang="hu-HU" sz="2400" dirty="0" err="1" smtClean="0"/>
              <a:t>initiated</a:t>
            </a:r>
            <a:r>
              <a:rPr lang="hu-HU" sz="2400" dirty="0" smtClean="0"/>
              <a:t> (top-down) </a:t>
            </a:r>
            <a:r>
              <a:rPr lang="hu-HU" sz="2400" dirty="0" err="1" smtClean="0"/>
              <a:t>changes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intiated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err="1" smtClean="0"/>
              <a:t>Bottom-up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199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716</Words>
  <Application>Microsoft Office PowerPoint</Application>
  <PresentationFormat>Diavetítés a képernyőre (4:3 oldalarány)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POWER AND ORGANIZATIONAL CHANGE</vt:lpstr>
      <vt:lpstr>THE CONCEPT OF POWER (based on Hatch, 1997)</vt:lpstr>
      <vt:lpstr>SOME COMMON STRATEGIES FOR DEVELOPING AND USING POWER WITHIN AN ORGANIZATION</vt:lpstr>
      <vt:lpstr>SOME COMMON STRATEGIES FOR DEVELOPING AND USING POWER WITHIN AN ORGANIZATION - CONTINUED</vt:lpstr>
      <vt:lpstr>SOME COMMON STRATEGIES FOR DEVELOPING AND USING POWER WITHIN AN ORGANIZATION - CONTINUED</vt:lpstr>
      <vt:lpstr>THE USE OF POWER</vt:lpstr>
      <vt:lpstr>A POWER PERSPECTIVE OF THE MANAGEMENT PROCESS – based on Pfeffer: Understanding power  in organizations</vt:lpstr>
      <vt:lpstr>A POWER PERSPECTIVE OF THE MANAGEMENT PROCESS - continued</vt:lpstr>
      <vt:lpstr>TYPES OF ORGANIZATIONAL CHANGES FROM A POWER PERSPECTIVE</vt:lpstr>
      <vt:lpstr>TOP MANAGEMENT INITIATED CHANGES</vt:lpstr>
      <vt:lpstr>CHANGES INITIATED BY THE ENVIRONMENT</vt:lpstr>
      <vt:lpstr>BOTTOM-UP CHANGES</vt:lpstr>
      <vt:lpstr>CHANGE MANAGEMENT STRATEGIES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ORGANIZATIONAL CHANGE</dc:title>
  <dc:creator>Balaton Károly</dc:creator>
  <cp:lastModifiedBy>Balaton Károly</cp:lastModifiedBy>
  <cp:revision>27</cp:revision>
  <dcterms:created xsi:type="dcterms:W3CDTF">2017-03-04T08:39:19Z</dcterms:created>
  <dcterms:modified xsi:type="dcterms:W3CDTF">2017-03-06T12:29:50Z</dcterms:modified>
</cp:coreProperties>
</file>