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0FFD1-9D5A-464D-B197-0B2CEC220B60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455CD-AC0B-4A09-AAF8-73D7310D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899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55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16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8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75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2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92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91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548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714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99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71600" y="1124744"/>
            <a:ext cx="6656784" cy="1224136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SUCCESS AND FAILURE IN CHANGE MANAGEMENT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40760" cy="3145904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Prof. Károly Balaton</a:t>
            </a:r>
          </a:p>
          <a:p>
            <a:r>
              <a:rPr lang="hu-HU" sz="2400" dirty="0" smtClean="0"/>
              <a:t>Institute of Management</a:t>
            </a:r>
          </a:p>
          <a:p>
            <a:endParaRPr lang="hu-HU" sz="2400" dirty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lecture</a:t>
            </a:r>
            <a:r>
              <a:rPr lang="hu-HU" sz="2400" dirty="0" smtClean="0"/>
              <a:t> is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Tushman</a:t>
            </a:r>
            <a:r>
              <a:rPr lang="hu-HU" sz="2400" dirty="0" smtClean="0"/>
              <a:t> </a:t>
            </a:r>
            <a:r>
              <a:rPr lang="hu-HU" sz="2400" dirty="0" smtClean="0"/>
              <a:t>and Anderson:</a:t>
            </a:r>
          </a:p>
          <a:p>
            <a:r>
              <a:rPr lang="hu-HU" sz="2400" dirty="0" err="1" smtClean="0"/>
              <a:t>Managing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Oxford University Press, 2004. pp.: </a:t>
            </a:r>
            <a:r>
              <a:rPr lang="hu-HU" sz="2400" dirty="0" smtClean="0"/>
              <a:t>276-291, and Ferenc Farkas: A változásmenedzsment elmélete és gyakorlata. Akadémiai Kiadó, 2013.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518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CRITERIAS FOR SUCCESS IN CHANGE PROCESSES – 1.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 err="1" smtClean="0"/>
              <a:t>Quality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change</a:t>
            </a:r>
            <a:r>
              <a:rPr lang="hu-HU" sz="2800" b="1" dirty="0" smtClean="0"/>
              <a:t> management</a:t>
            </a:r>
          </a:p>
          <a:p>
            <a:pPr lvl="1"/>
            <a:r>
              <a:rPr lang="hu-HU" sz="2400" dirty="0" err="1" smtClean="0"/>
              <a:t>Energy</a:t>
            </a:r>
            <a:r>
              <a:rPr lang="hu-HU" sz="2400" dirty="0" smtClean="0"/>
              <a:t> </a:t>
            </a:r>
            <a:r>
              <a:rPr lang="hu-HU" sz="2400" dirty="0" err="1" smtClean="0"/>
              <a:t>devoted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managers</a:t>
            </a:r>
            <a:r>
              <a:rPr lang="hu-HU" sz="2400" dirty="0" smtClean="0"/>
              <a:t> </a:t>
            </a:r>
            <a:r>
              <a:rPr lang="hu-HU" sz="2400" dirty="0" err="1" smtClean="0"/>
              <a:t>responsible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related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continuous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err="1" smtClean="0"/>
              <a:t>Development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 </a:t>
            </a:r>
            <a:r>
              <a:rPr lang="hu-HU" sz="2400" dirty="0" err="1" smtClean="0"/>
              <a:t>helping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efforts</a:t>
            </a:r>
            <a:r>
              <a:rPr lang="hu-HU" sz="2400" dirty="0" smtClean="0"/>
              <a:t>. </a:t>
            </a:r>
          </a:p>
          <a:p>
            <a:pPr lvl="1"/>
            <a:r>
              <a:rPr lang="hu-HU" sz="2400" dirty="0" err="1" smtClean="0"/>
              <a:t>Utilizing</a:t>
            </a:r>
            <a:r>
              <a:rPr lang="hu-HU" sz="2400" dirty="0" smtClean="0"/>
              <a:t> </a:t>
            </a:r>
            <a:r>
              <a:rPr lang="hu-HU" sz="2400" dirty="0" err="1" smtClean="0"/>
              <a:t>feed</a:t>
            </a:r>
            <a:r>
              <a:rPr lang="hu-HU" sz="2400" dirty="0" smtClean="0"/>
              <a:t>-back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colleagues</a:t>
            </a:r>
            <a:r>
              <a:rPr lang="hu-HU" sz="2400" dirty="0" smtClean="0"/>
              <a:t> and </a:t>
            </a:r>
            <a:r>
              <a:rPr lang="hu-HU" sz="2400" dirty="0" err="1" smtClean="0"/>
              <a:t>its</a:t>
            </a:r>
            <a:r>
              <a:rPr lang="hu-HU" sz="2400" dirty="0" smtClean="0"/>
              <a:t> </a:t>
            </a:r>
            <a:r>
              <a:rPr lang="hu-HU" sz="2400" dirty="0" err="1" smtClean="0"/>
              <a:t>utilization</a:t>
            </a:r>
            <a:r>
              <a:rPr lang="hu-HU" sz="2400" dirty="0" smtClean="0"/>
              <a:t> in </a:t>
            </a:r>
            <a:r>
              <a:rPr lang="hu-HU" sz="2400" dirty="0" err="1" smtClean="0"/>
              <a:t>maintaing</a:t>
            </a:r>
            <a:r>
              <a:rPr lang="hu-HU" sz="2400" dirty="0" smtClean="0"/>
              <a:t> </a:t>
            </a:r>
            <a:r>
              <a:rPr lang="hu-HU" sz="2400" dirty="0" err="1" smtClean="0"/>
              <a:t>high</a:t>
            </a:r>
            <a:r>
              <a:rPr lang="hu-HU" sz="2400" dirty="0" smtClean="0"/>
              <a:t> </a:t>
            </a:r>
            <a:r>
              <a:rPr lang="hu-HU" sz="2400" dirty="0" err="1" smtClean="0"/>
              <a:t>quality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479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CRITERIAS FOR SUCCESS IN CHANGE PROCESSES – </a:t>
            </a:r>
            <a:r>
              <a:rPr lang="hu-HU" b="1" dirty="0" smtClean="0"/>
              <a:t>2.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 err="1" smtClean="0"/>
              <a:t>Strategic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concept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for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changes</a:t>
            </a:r>
            <a:endParaRPr lang="hu-HU" sz="2800" b="1" dirty="0" smtClean="0"/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extent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top </a:t>
            </a:r>
            <a:r>
              <a:rPr lang="hu-HU" sz="2400" dirty="0" err="1" smtClean="0"/>
              <a:t>managers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capable</a:t>
            </a:r>
            <a:r>
              <a:rPr lang="hu-HU" sz="2400" dirty="0" smtClean="0"/>
              <a:t> of </a:t>
            </a:r>
            <a:r>
              <a:rPr lang="hu-HU" sz="2400" dirty="0" err="1" smtClean="0"/>
              <a:t>oprationalizating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concepts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specific</a:t>
            </a:r>
            <a:r>
              <a:rPr lang="hu-HU" sz="2400" dirty="0" smtClean="0"/>
              <a:t> </a:t>
            </a:r>
            <a:r>
              <a:rPr lang="hu-HU" sz="2400" dirty="0" err="1" smtClean="0"/>
              <a:t>tasks</a:t>
            </a:r>
            <a:r>
              <a:rPr lang="hu-HU" sz="2400" dirty="0" smtClean="0"/>
              <a:t>. </a:t>
            </a:r>
          </a:p>
          <a:p>
            <a:pPr lvl="1"/>
            <a:r>
              <a:rPr lang="hu-HU" sz="2400" dirty="0" err="1" smtClean="0"/>
              <a:t>Involvement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co-workers</a:t>
            </a:r>
            <a:r>
              <a:rPr lang="hu-HU" sz="2400" dirty="0" smtClean="0"/>
              <a:t> and interest </a:t>
            </a:r>
            <a:r>
              <a:rPr lang="hu-HU" sz="2400" dirty="0" err="1" smtClean="0"/>
              <a:t>groups</a:t>
            </a:r>
            <a:r>
              <a:rPr lang="hu-HU" sz="2400" dirty="0"/>
              <a:t> </a:t>
            </a:r>
            <a:r>
              <a:rPr lang="hu-HU" sz="2400" dirty="0" smtClean="0"/>
              <a:t>and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initiatives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efforts</a:t>
            </a:r>
            <a:r>
              <a:rPr lang="hu-HU" sz="2400" dirty="0" smtClean="0"/>
              <a:t>. </a:t>
            </a:r>
          </a:p>
          <a:p>
            <a:pPr lvl="1"/>
            <a:r>
              <a:rPr lang="hu-HU" sz="2400" dirty="0" err="1" smtClean="0"/>
              <a:t>Taking</a:t>
            </a:r>
            <a:r>
              <a:rPr lang="hu-HU" sz="2400" dirty="0" smtClean="0"/>
              <a:t> </a:t>
            </a:r>
            <a:r>
              <a:rPr lang="hu-HU" sz="2400" dirty="0" err="1" smtClean="0"/>
              <a:t>care</a:t>
            </a:r>
            <a:r>
              <a:rPr lang="hu-HU" sz="2400" dirty="0" smtClean="0"/>
              <a:t> of </a:t>
            </a:r>
            <a:r>
              <a:rPr lang="hu-HU" sz="2400" dirty="0" err="1" smtClean="0"/>
              <a:t>needs</a:t>
            </a:r>
            <a:r>
              <a:rPr lang="hu-HU" sz="2400" dirty="0" smtClean="0"/>
              <a:t> and </a:t>
            </a:r>
            <a:r>
              <a:rPr lang="hu-HU" sz="2400" dirty="0" err="1" smtClean="0"/>
              <a:t>problems</a:t>
            </a:r>
            <a:r>
              <a:rPr lang="hu-HU" sz="2400" dirty="0" smtClean="0"/>
              <a:t> of </a:t>
            </a:r>
            <a:r>
              <a:rPr lang="hu-HU" sz="2400" dirty="0" err="1" smtClean="0"/>
              <a:t>lower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during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actions</a:t>
            </a:r>
            <a:r>
              <a:rPr lang="hu-HU" sz="2400" dirty="0" smtClean="0"/>
              <a:t> of </a:t>
            </a:r>
            <a:r>
              <a:rPr lang="hu-HU" sz="2400" dirty="0" err="1" smtClean="0"/>
              <a:t>implementing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 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0884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CRITERIAS FOR SUCCESS IN CHANGE PROCESSES – </a:t>
            </a:r>
            <a:r>
              <a:rPr lang="hu-HU" b="1" dirty="0" smtClean="0"/>
              <a:t>3.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 err="1" smtClean="0"/>
              <a:t>Personnel</a:t>
            </a:r>
            <a:r>
              <a:rPr lang="hu-HU" sz="2800" b="1" dirty="0" smtClean="0"/>
              <a:t> management during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changes</a:t>
            </a:r>
            <a:endParaRPr lang="hu-HU" sz="2800" b="1" dirty="0" smtClean="0"/>
          </a:p>
          <a:p>
            <a:pPr lvl="1"/>
            <a:r>
              <a:rPr lang="hu-HU" sz="2400" dirty="0" err="1" smtClean="0"/>
              <a:t>Analysing</a:t>
            </a:r>
            <a:r>
              <a:rPr lang="hu-HU" sz="2400" dirty="0" smtClean="0"/>
              <a:t> </a:t>
            </a:r>
            <a:r>
              <a:rPr lang="hu-HU" sz="2400" dirty="0" err="1" smtClean="0"/>
              <a:t>personnel</a:t>
            </a:r>
            <a:r>
              <a:rPr lang="hu-HU" sz="2400" dirty="0" smtClean="0"/>
              <a:t> management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discover</a:t>
            </a:r>
            <a:r>
              <a:rPr lang="hu-HU" sz="2400" dirty="0" smtClean="0"/>
              <a:t> </a:t>
            </a:r>
            <a:r>
              <a:rPr lang="hu-HU" sz="2400" dirty="0" err="1" smtClean="0"/>
              <a:t>capabilities</a:t>
            </a:r>
            <a:r>
              <a:rPr lang="hu-HU" sz="2400" dirty="0" smtClean="0"/>
              <a:t> of top management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help</a:t>
            </a:r>
            <a:r>
              <a:rPr lang="hu-HU" sz="2400" dirty="0" smtClean="0"/>
              <a:t> </a:t>
            </a:r>
            <a:r>
              <a:rPr lang="hu-HU" sz="2400" dirty="0" err="1" smtClean="0"/>
              <a:t>coordinataion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involvement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organizational</a:t>
            </a:r>
            <a:r>
              <a:rPr lang="hu-HU" sz="2400" dirty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 is </a:t>
            </a:r>
            <a:r>
              <a:rPr lang="hu-HU" sz="2400" dirty="0" err="1" smtClean="0"/>
              <a:t>develping</a:t>
            </a:r>
            <a:r>
              <a:rPr lang="hu-HU" sz="2400" dirty="0" smtClean="0"/>
              <a:t> </a:t>
            </a:r>
            <a:r>
              <a:rPr lang="hu-HU" sz="2400" dirty="0" err="1" smtClean="0"/>
              <a:t>quality</a:t>
            </a:r>
            <a:r>
              <a:rPr lang="hu-HU" sz="2400" dirty="0" smtClean="0"/>
              <a:t> </a:t>
            </a:r>
            <a:r>
              <a:rPr lang="hu-HU" sz="2400" dirty="0" err="1" smtClean="0"/>
              <a:t>requirements</a:t>
            </a:r>
            <a:r>
              <a:rPr lang="hu-HU" sz="2400" dirty="0" smtClean="0"/>
              <a:t> and </a:t>
            </a:r>
            <a:r>
              <a:rPr lang="hu-HU" sz="2400" dirty="0" err="1" smtClean="0"/>
              <a:t>continuous</a:t>
            </a:r>
            <a:r>
              <a:rPr lang="hu-HU" sz="2400" dirty="0" smtClean="0"/>
              <a:t> </a:t>
            </a:r>
            <a:r>
              <a:rPr lang="hu-HU" sz="2400" dirty="0" err="1" smtClean="0"/>
              <a:t>contol</a:t>
            </a:r>
            <a:r>
              <a:rPr lang="hu-HU" sz="2400" dirty="0" smtClean="0"/>
              <a:t> of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. </a:t>
            </a:r>
          </a:p>
          <a:p>
            <a:pPr lvl="1"/>
            <a:r>
              <a:rPr lang="hu-HU" sz="2400" dirty="0" smtClean="0"/>
              <a:t>Is </a:t>
            </a:r>
            <a:r>
              <a:rPr lang="hu-HU" sz="2400" dirty="0" err="1" smtClean="0"/>
              <a:t>recruitment</a:t>
            </a:r>
            <a:r>
              <a:rPr lang="hu-HU" sz="2400" dirty="0" smtClean="0"/>
              <a:t> and </a:t>
            </a:r>
            <a:r>
              <a:rPr lang="hu-HU" sz="2400" dirty="0" err="1" smtClean="0"/>
              <a:t>training</a:t>
            </a:r>
            <a:r>
              <a:rPr lang="hu-HU" sz="2400" dirty="0" smtClean="0"/>
              <a:t> policy </a:t>
            </a:r>
            <a:r>
              <a:rPr lang="hu-HU" sz="2400" dirty="0" err="1" smtClean="0"/>
              <a:t>adequate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continuous</a:t>
            </a:r>
            <a:r>
              <a:rPr lang="hu-HU" sz="2400" dirty="0" smtClean="0"/>
              <a:t> </a:t>
            </a:r>
            <a:r>
              <a:rPr lang="hu-HU" sz="2400" dirty="0" err="1" smtClean="0"/>
              <a:t>improvement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performance?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8631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CRITERIAS FOR SUCCESS IN CHANGE PROCESSES – </a:t>
            </a:r>
            <a:r>
              <a:rPr lang="hu-HU" b="1" dirty="0" smtClean="0"/>
              <a:t>4.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Analysis</a:t>
            </a:r>
            <a:r>
              <a:rPr lang="hu-HU" sz="2400" dirty="0" smtClean="0"/>
              <a:t> of </a:t>
            </a:r>
            <a:r>
              <a:rPr lang="hu-HU" sz="2400" dirty="0" err="1" smtClean="0"/>
              <a:t>work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processes</a:t>
            </a:r>
            <a:r>
              <a:rPr lang="hu-HU" sz="2400" dirty="0" smtClean="0"/>
              <a:t>. </a:t>
            </a:r>
          </a:p>
          <a:p>
            <a:pPr lvl="1"/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evaluate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contribution</a:t>
            </a:r>
            <a:r>
              <a:rPr lang="hu-HU" sz="2000" dirty="0" smtClean="0"/>
              <a:t> of </a:t>
            </a:r>
            <a:r>
              <a:rPr lang="hu-HU" sz="2000" dirty="0" err="1" smtClean="0"/>
              <a:t>each</a:t>
            </a:r>
            <a:r>
              <a:rPr lang="hu-HU" sz="2000" dirty="0" smtClean="0"/>
              <a:t> </a:t>
            </a:r>
            <a:r>
              <a:rPr lang="hu-HU" sz="2000" dirty="0" err="1" smtClean="0"/>
              <a:t>activities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success</a:t>
            </a:r>
            <a:r>
              <a:rPr lang="hu-HU" sz="2000" dirty="0" smtClean="0"/>
              <a:t> of  </a:t>
            </a:r>
            <a:r>
              <a:rPr lang="hu-HU" sz="2000" dirty="0" err="1" smtClean="0"/>
              <a:t>the</a:t>
            </a:r>
            <a:r>
              <a:rPr lang="hu-HU" sz="2000" dirty="0" smtClean="0"/>
              <a:t> overall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. </a:t>
            </a:r>
            <a:r>
              <a:rPr lang="hu-HU" sz="2000" dirty="0"/>
              <a:t>	</a:t>
            </a:r>
            <a:endParaRPr lang="hu-HU" sz="2000" dirty="0" smtClean="0"/>
          </a:p>
          <a:p>
            <a:pPr marL="342900" lvl="1" indent="-342900"/>
            <a:r>
              <a:rPr lang="hu-HU" sz="2400" dirty="0" err="1" smtClean="0"/>
              <a:t>Satisfaction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users</a:t>
            </a:r>
            <a:r>
              <a:rPr lang="hu-HU" sz="2400" dirty="0" smtClean="0"/>
              <a:t>.</a:t>
            </a:r>
          </a:p>
          <a:p>
            <a:pPr marL="742950" lvl="2" indent="-342900"/>
            <a:r>
              <a:rPr lang="hu-HU" sz="2000" dirty="0" err="1"/>
              <a:t>Evaluation</a:t>
            </a:r>
            <a:r>
              <a:rPr lang="hu-HU" sz="2000" dirty="0"/>
              <a:t> of </a:t>
            </a:r>
            <a:r>
              <a:rPr lang="hu-HU" sz="2000" dirty="0" err="1"/>
              <a:t>satisfaction</a:t>
            </a:r>
            <a:r>
              <a:rPr lang="hu-HU" sz="2000" dirty="0"/>
              <a:t> of </a:t>
            </a:r>
            <a:r>
              <a:rPr lang="hu-HU" sz="2000" dirty="0" err="1"/>
              <a:t>users</a:t>
            </a:r>
            <a:r>
              <a:rPr lang="hu-HU" sz="2000" dirty="0"/>
              <a:t> </a:t>
            </a:r>
            <a:r>
              <a:rPr lang="hu-HU" sz="2000" dirty="0" err="1"/>
              <a:t>with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realization</a:t>
            </a:r>
            <a:r>
              <a:rPr lang="hu-HU" sz="2000" dirty="0"/>
              <a:t> of </a:t>
            </a:r>
            <a:r>
              <a:rPr lang="hu-HU" sz="2000" dirty="0" err="1"/>
              <a:t>organizational</a:t>
            </a:r>
            <a:r>
              <a:rPr lang="hu-HU" sz="2000" dirty="0"/>
              <a:t> </a:t>
            </a:r>
            <a:r>
              <a:rPr lang="hu-HU" sz="2000" dirty="0" err="1"/>
              <a:t>goals</a:t>
            </a:r>
            <a:r>
              <a:rPr lang="hu-HU" sz="2000" dirty="0"/>
              <a:t> and in </a:t>
            </a:r>
            <a:r>
              <a:rPr lang="hu-HU" sz="2000" dirty="0" err="1"/>
              <a:t>comparison</a:t>
            </a:r>
            <a:r>
              <a:rPr lang="hu-HU" sz="2000" dirty="0"/>
              <a:t> </a:t>
            </a:r>
            <a:r>
              <a:rPr lang="hu-HU" sz="2000" dirty="0" err="1"/>
              <a:t>with</a:t>
            </a:r>
            <a:r>
              <a:rPr lang="hu-HU" sz="2000" dirty="0"/>
              <a:t> </a:t>
            </a:r>
            <a:r>
              <a:rPr lang="hu-HU" sz="2000" dirty="0" err="1"/>
              <a:t>results</a:t>
            </a:r>
            <a:r>
              <a:rPr lang="hu-HU" sz="2000" dirty="0"/>
              <a:t> of </a:t>
            </a:r>
            <a:r>
              <a:rPr lang="hu-HU" sz="2000" dirty="0" err="1"/>
              <a:t>other</a:t>
            </a:r>
            <a:r>
              <a:rPr lang="hu-HU" sz="2000" dirty="0"/>
              <a:t> </a:t>
            </a:r>
            <a:r>
              <a:rPr lang="hu-HU" sz="2000" dirty="0" err="1"/>
              <a:t>organizations</a:t>
            </a:r>
            <a:r>
              <a:rPr lang="hu-HU" sz="2000" dirty="0"/>
              <a:t> (benchmarking</a:t>
            </a:r>
            <a:r>
              <a:rPr lang="hu-HU" sz="2000" dirty="0" smtClean="0"/>
              <a:t>).</a:t>
            </a:r>
            <a:endParaRPr lang="hu-HU" sz="2400" dirty="0" smtClean="0"/>
          </a:p>
          <a:p>
            <a:pPr marL="342900" lvl="1" indent="-342900"/>
            <a:r>
              <a:rPr lang="hu-HU" sz="2400" dirty="0" err="1" smtClean="0"/>
              <a:t>Satisfaction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. </a:t>
            </a:r>
          </a:p>
          <a:p>
            <a:pPr marL="742950" lvl="2" indent="-342900"/>
            <a:r>
              <a:rPr lang="hu-HU" sz="2000" dirty="0" err="1" smtClean="0"/>
              <a:t>Evaluation</a:t>
            </a:r>
            <a:r>
              <a:rPr lang="hu-HU" sz="2000" dirty="0" smtClean="0"/>
              <a:t> of </a:t>
            </a:r>
            <a:r>
              <a:rPr lang="hu-HU" sz="2000" dirty="0" err="1" smtClean="0"/>
              <a:t>correspondance</a:t>
            </a:r>
            <a:r>
              <a:rPr lang="hu-HU" sz="2000" dirty="0" smtClean="0"/>
              <a:t> </a:t>
            </a:r>
            <a:r>
              <a:rPr lang="hu-HU" sz="2000" dirty="0" err="1" smtClean="0"/>
              <a:t>between</a:t>
            </a:r>
            <a:r>
              <a:rPr lang="hu-HU" sz="2000" dirty="0" smtClean="0"/>
              <a:t> </a:t>
            </a:r>
            <a:r>
              <a:rPr lang="hu-HU" sz="2000" dirty="0" err="1" smtClean="0"/>
              <a:t>individual</a:t>
            </a:r>
            <a:r>
              <a:rPr lang="hu-HU" sz="2000" dirty="0" smtClean="0"/>
              <a:t> and </a:t>
            </a:r>
            <a:r>
              <a:rPr lang="hu-HU" sz="2000" dirty="0" err="1" smtClean="0"/>
              <a:t>organizational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goals</a:t>
            </a:r>
            <a:r>
              <a:rPr lang="hu-HU" sz="2000" dirty="0" smtClean="0"/>
              <a:t>.</a:t>
            </a:r>
          </a:p>
          <a:p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65752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FREQUENT REASONS BEHIND FAILURES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2800" dirty="0" smtClean="0"/>
              <a:t>Micro-</a:t>
            </a:r>
            <a:r>
              <a:rPr lang="hu-HU" sz="2800" dirty="0" err="1" smtClean="0"/>
              <a:t>level</a:t>
            </a:r>
            <a:r>
              <a:rPr lang="hu-HU" sz="2800" dirty="0" smtClean="0"/>
              <a:t> </a:t>
            </a:r>
            <a:r>
              <a:rPr lang="hu-HU" sz="2800" dirty="0" err="1" smtClean="0"/>
              <a:t>thinking</a:t>
            </a:r>
            <a:r>
              <a:rPr lang="hu-HU" sz="2800" dirty="0" smtClean="0"/>
              <a:t> </a:t>
            </a:r>
            <a:r>
              <a:rPr lang="hu-HU" sz="2800" dirty="0" err="1" smtClean="0"/>
              <a:t>instead</a:t>
            </a:r>
            <a:r>
              <a:rPr lang="hu-HU" sz="2800" dirty="0" smtClean="0"/>
              <a:t> of </a:t>
            </a:r>
            <a:r>
              <a:rPr lang="hu-HU" sz="2800" dirty="0" err="1" smtClean="0"/>
              <a:t>macro-level</a:t>
            </a:r>
            <a:endParaRPr lang="hu-HU" sz="2800" dirty="0" smtClean="0"/>
          </a:p>
          <a:p>
            <a:pPr marL="742950" lvl="2" indent="-342900"/>
            <a:r>
              <a:rPr lang="hu-HU" dirty="0"/>
              <a:t>Top </a:t>
            </a:r>
            <a:r>
              <a:rPr lang="hu-HU" dirty="0" err="1"/>
              <a:t>managers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dealing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financial</a:t>
            </a:r>
            <a:r>
              <a:rPr lang="hu-HU" dirty="0"/>
              <a:t> performance </a:t>
            </a:r>
            <a:r>
              <a:rPr lang="hu-HU" dirty="0" err="1"/>
              <a:t>measures</a:t>
            </a:r>
            <a:r>
              <a:rPr lang="hu-HU" dirty="0"/>
              <a:t> </a:t>
            </a:r>
            <a:r>
              <a:rPr lang="hu-HU" dirty="0" err="1"/>
              <a:t>instead</a:t>
            </a:r>
            <a:r>
              <a:rPr lang="hu-HU" dirty="0"/>
              <a:t> of </a:t>
            </a:r>
            <a:r>
              <a:rPr lang="hu-HU" dirty="0" err="1"/>
              <a:t>studying</a:t>
            </a:r>
            <a:r>
              <a:rPr lang="hu-HU" dirty="0"/>
              <a:t> </a:t>
            </a:r>
            <a:r>
              <a:rPr lang="hu-HU" dirty="0" err="1"/>
              <a:t>opportunities</a:t>
            </a:r>
            <a:r>
              <a:rPr lang="hu-HU" dirty="0"/>
              <a:t> and </a:t>
            </a:r>
            <a:r>
              <a:rPr lang="hu-HU" dirty="0" err="1"/>
              <a:t>threats</a:t>
            </a:r>
            <a:r>
              <a:rPr lang="hu-HU" dirty="0"/>
              <a:t> </a:t>
            </a:r>
            <a:r>
              <a:rPr lang="hu-HU" dirty="0" err="1"/>
              <a:t>related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changes</a:t>
            </a:r>
            <a:r>
              <a:rPr lang="hu-HU" dirty="0"/>
              <a:t>. </a:t>
            </a:r>
          </a:p>
          <a:p>
            <a:r>
              <a:rPr lang="hu-HU" sz="2800" dirty="0" err="1" smtClean="0"/>
              <a:t>Setting</a:t>
            </a:r>
            <a:r>
              <a:rPr lang="hu-HU" sz="2800" dirty="0" smtClean="0"/>
              <a:t> </a:t>
            </a:r>
            <a:r>
              <a:rPr lang="hu-HU" sz="2800" dirty="0" err="1" smtClean="0"/>
              <a:t>short-term</a:t>
            </a:r>
            <a:r>
              <a:rPr lang="hu-HU" sz="2800" dirty="0" smtClean="0"/>
              <a:t> </a:t>
            </a:r>
            <a:r>
              <a:rPr lang="hu-HU" sz="2800" dirty="0" err="1" smtClean="0"/>
              <a:t>goals</a:t>
            </a:r>
            <a:r>
              <a:rPr lang="hu-HU" sz="2800" dirty="0" smtClean="0"/>
              <a:t> </a:t>
            </a:r>
            <a:r>
              <a:rPr lang="hu-HU" sz="2800" dirty="0" err="1" smtClean="0"/>
              <a:t>insted</a:t>
            </a:r>
            <a:r>
              <a:rPr lang="hu-HU" sz="2800" dirty="0" smtClean="0"/>
              <a:t> of </a:t>
            </a:r>
            <a:r>
              <a:rPr lang="hu-HU" sz="2800" dirty="0" err="1" smtClean="0"/>
              <a:t>longer</a:t>
            </a:r>
            <a:r>
              <a:rPr lang="hu-HU" sz="2800" dirty="0" smtClean="0"/>
              <a:t> </a:t>
            </a:r>
            <a:r>
              <a:rPr lang="hu-HU" sz="2800" dirty="0" err="1" smtClean="0"/>
              <a:t>term</a:t>
            </a:r>
            <a:r>
              <a:rPr lang="hu-HU" sz="2800" dirty="0" smtClean="0"/>
              <a:t> </a:t>
            </a:r>
            <a:r>
              <a:rPr lang="hu-HU" sz="2800" dirty="0" err="1" smtClean="0"/>
              <a:t>ones</a:t>
            </a:r>
            <a:endParaRPr lang="hu-HU" sz="2800" dirty="0" smtClean="0"/>
          </a:p>
          <a:p>
            <a:pPr lvl="1"/>
            <a:r>
              <a:rPr lang="hu-HU" sz="2400" dirty="0" smtClean="0"/>
              <a:t>Feeling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pressures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stake-holders</a:t>
            </a:r>
            <a:r>
              <a:rPr lang="hu-HU" sz="2400" dirty="0" smtClean="0"/>
              <a:t>, </a:t>
            </a:r>
            <a:r>
              <a:rPr lang="hu-HU" sz="2400" dirty="0" err="1" smtClean="0"/>
              <a:t>managers</a:t>
            </a:r>
            <a:r>
              <a:rPr lang="hu-HU" sz="2400" dirty="0" smtClean="0"/>
              <a:t> </a:t>
            </a:r>
            <a:r>
              <a:rPr lang="hu-HU" sz="2400" dirty="0" err="1" smtClean="0"/>
              <a:t>concentrate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profit </a:t>
            </a:r>
            <a:r>
              <a:rPr lang="hu-HU" sz="2400" dirty="0" err="1" smtClean="0"/>
              <a:t>increasing</a:t>
            </a:r>
            <a:r>
              <a:rPr lang="hu-HU" sz="2400" dirty="0" smtClean="0"/>
              <a:t>, and </a:t>
            </a:r>
            <a:r>
              <a:rPr lang="hu-HU" sz="2400" dirty="0" err="1" smtClean="0"/>
              <a:t>concentrate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monthy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 </a:t>
            </a:r>
            <a:r>
              <a:rPr lang="hu-HU" sz="2400" dirty="0" err="1" smtClean="0"/>
              <a:t>issues</a:t>
            </a:r>
            <a:r>
              <a:rPr lang="hu-HU" sz="2400" dirty="0" smtClean="0"/>
              <a:t>. </a:t>
            </a:r>
            <a:endParaRPr lang="hu-HU" sz="2400" dirty="0"/>
          </a:p>
          <a:p>
            <a:r>
              <a:rPr lang="hu-HU" sz="2800" dirty="0" err="1" smtClean="0"/>
              <a:t>Lack</a:t>
            </a:r>
            <a:r>
              <a:rPr lang="hu-HU" sz="2800" dirty="0" smtClean="0"/>
              <a:t> of </a:t>
            </a:r>
            <a:r>
              <a:rPr lang="hu-HU" sz="2800" dirty="0" err="1" smtClean="0"/>
              <a:t>understanding</a:t>
            </a:r>
            <a:r>
              <a:rPr lang="hu-HU" sz="2800" dirty="0" smtClean="0"/>
              <a:t> and </a:t>
            </a:r>
            <a:r>
              <a:rPr lang="hu-HU" sz="2800" dirty="0" err="1" smtClean="0"/>
              <a:t>managing</a:t>
            </a:r>
            <a:r>
              <a:rPr lang="hu-HU" sz="2800" dirty="0" smtClean="0"/>
              <a:t> </a:t>
            </a:r>
            <a:r>
              <a:rPr lang="hu-HU" sz="2800" dirty="0" err="1" smtClean="0"/>
              <a:t>culture</a:t>
            </a:r>
            <a:endParaRPr lang="hu-HU" sz="2800" dirty="0" smtClean="0"/>
          </a:p>
          <a:p>
            <a:pPr lvl="1"/>
            <a:r>
              <a:rPr lang="hu-HU" sz="2400" dirty="0" smtClean="0"/>
              <a:t>Concentration of </a:t>
            </a:r>
            <a:r>
              <a:rPr lang="hu-HU" sz="2400" dirty="0" err="1" smtClean="0"/>
              <a:t>structural</a:t>
            </a:r>
            <a:r>
              <a:rPr lang="hu-HU" sz="2400" dirty="0" smtClean="0"/>
              <a:t> </a:t>
            </a:r>
            <a:r>
              <a:rPr lang="hu-HU" sz="2400" dirty="0" err="1" smtClean="0"/>
              <a:t>issues</a:t>
            </a:r>
            <a:r>
              <a:rPr lang="hu-HU" sz="2400" dirty="0" smtClean="0"/>
              <a:t> </a:t>
            </a:r>
            <a:r>
              <a:rPr lang="hu-HU" sz="2400" dirty="0" err="1" smtClean="0"/>
              <a:t>often</a:t>
            </a:r>
            <a:r>
              <a:rPr lang="hu-HU" sz="2400" dirty="0" smtClean="0"/>
              <a:t> </a:t>
            </a:r>
            <a:r>
              <a:rPr lang="hu-HU" sz="2400" dirty="0" err="1" smtClean="0"/>
              <a:t>leaves</a:t>
            </a:r>
            <a:r>
              <a:rPr lang="hu-HU" sz="2400" dirty="0" smtClean="0"/>
              <a:t> out of </a:t>
            </a:r>
            <a:r>
              <a:rPr lang="hu-HU" sz="2400" dirty="0" err="1" smtClean="0"/>
              <a:t>attenction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importance</a:t>
            </a:r>
            <a:r>
              <a:rPr lang="hu-HU" sz="2400" dirty="0" smtClean="0"/>
              <a:t> of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 is </a:t>
            </a:r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impelementation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 </a:t>
            </a:r>
          </a:p>
          <a:p>
            <a:r>
              <a:rPr lang="hu-HU" sz="2800" dirty="0" smtClean="0"/>
              <a:t>Loosing </a:t>
            </a:r>
            <a:r>
              <a:rPr lang="hu-HU" sz="2800" dirty="0" err="1" smtClean="0"/>
              <a:t>customers</a:t>
            </a:r>
            <a:endParaRPr lang="hu-HU" sz="2800" dirty="0" smtClean="0"/>
          </a:p>
          <a:p>
            <a:pPr lvl="1"/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concentrate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customer</a:t>
            </a:r>
            <a:r>
              <a:rPr lang="hu-HU" sz="2400" dirty="0" smtClean="0"/>
              <a:t> </a:t>
            </a:r>
            <a:r>
              <a:rPr lang="hu-HU" sz="2400" dirty="0" err="1" smtClean="0"/>
              <a:t>satisfaction</a:t>
            </a:r>
            <a:r>
              <a:rPr lang="hu-HU" sz="2400" dirty="0" smtClean="0"/>
              <a:t> </a:t>
            </a:r>
            <a:r>
              <a:rPr lang="hu-HU" sz="2400" dirty="0" err="1" smtClean="0"/>
              <a:t>even</a:t>
            </a:r>
            <a:r>
              <a:rPr lang="hu-HU" sz="2400" dirty="0" smtClean="0"/>
              <a:t> during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processes</a:t>
            </a:r>
            <a:r>
              <a:rPr lang="hu-HU" sz="2400" smtClean="0"/>
              <a:t>.  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43078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350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SUCCESS AND FAILURE IN CHANGE MANAGEMENT</vt:lpstr>
      <vt:lpstr>CRITERIAS FOR SUCCESS IN CHANGE PROCESSES – 1. </vt:lpstr>
      <vt:lpstr>CRITERIAS FOR SUCCESS IN CHANGE PROCESSES – 2. </vt:lpstr>
      <vt:lpstr>CRITERIAS FOR SUCCESS IN CHANGE PROCESSES – 3. </vt:lpstr>
      <vt:lpstr>CRITERIAS FOR SUCCESS IN CHANGE PROCESSES – 4. </vt:lpstr>
      <vt:lpstr>FREQUENT REASONS BEHIND FAILURES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ORGANIZATIONAL CHANGE</dc:title>
  <dc:creator>Balaton Károly</dc:creator>
  <cp:lastModifiedBy>Windows-felhasználó</cp:lastModifiedBy>
  <cp:revision>59</cp:revision>
  <cp:lastPrinted>2017-11-08T14:13:41Z</cp:lastPrinted>
  <dcterms:created xsi:type="dcterms:W3CDTF">2017-03-04T08:39:19Z</dcterms:created>
  <dcterms:modified xsi:type="dcterms:W3CDTF">2017-11-08T15:51:30Z</dcterms:modified>
</cp:coreProperties>
</file>