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94568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0FFD1-9D5A-464D-B197-0B2CEC220B60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455CD-AC0B-4A09-AAF8-73D7310D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8999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955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3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16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081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75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2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92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91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548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714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99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C2219-AC24-48B2-A1C7-2EA7C0A4C4C1}" type="datetimeFigureOut">
              <a:rPr lang="hu-HU" smtClean="0"/>
              <a:t>2017. 11. 08.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5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71600" y="1124744"/>
            <a:ext cx="6656784" cy="1224136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SUCCESS AND FAILURE IN CHANGE MANAGEMENT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40760" cy="3145904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/>
              <a:t>Prof. Károly Balaton</a:t>
            </a:r>
          </a:p>
          <a:p>
            <a:r>
              <a:rPr lang="hu-HU" sz="2400" dirty="0" smtClean="0"/>
              <a:t>Institute of Management</a:t>
            </a:r>
          </a:p>
          <a:p>
            <a:endParaRPr lang="hu-HU" sz="2400" dirty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lecture</a:t>
            </a:r>
            <a:r>
              <a:rPr lang="hu-HU" sz="2400" dirty="0" smtClean="0"/>
              <a:t> is </a:t>
            </a:r>
            <a:r>
              <a:rPr lang="hu-HU" sz="2400" dirty="0" err="1" smtClean="0"/>
              <a:t>based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Tushman</a:t>
            </a:r>
            <a:r>
              <a:rPr lang="hu-HU" sz="2400" dirty="0" smtClean="0"/>
              <a:t> </a:t>
            </a:r>
            <a:r>
              <a:rPr lang="hu-HU" sz="2400" dirty="0" smtClean="0"/>
              <a:t>and Anderson:</a:t>
            </a:r>
          </a:p>
          <a:p>
            <a:r>
              <a:rPr lang="hu-HU" sz="2400" dirty="0" err="1" smtClean="0"/>
              <a:t>Managing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Change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Oxford University Press, 2004. pp.: </a:t>
            </a:r>
            <a:r>
              <a:rPr lang="hu-HU" sz="2400" dirty="0" smtClean="0"/>
              <a:t>276-291, and Ferenc Farkas: A változásmenedzsment elmélete és gyakorlata. </a:t>
            </a:r>
            <a:r>
              <a:rPr lang="hu-HU" sz="2400" smtClean="0"/>
              <a:t>Akadémiai Kiadó, 2013.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518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ANTICEDENTS OF ORGANIZATIONAL AMBIDEXTERITY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James G. </a:t>
            </a:r>
            <a:r>
              <a:rPr lang="hu-HU" sz="2400" dirty="0" err="1" smtClean="0"/>
              <a:t>March</a:t>
            </a:r>
            <a:r>
              <a:rPr lang="hu-HU" sz="2400" dirty="0" smtClean="0"/>
              <a:t>: </a:t>
            </a:r>
            <a:r>
              <a:rPr lang="hu-HU" sz="2400" dirty="0" err="1" smtClean="0"/>
              <a:t>Exploration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Exploitation</a:t>
            </a:r>
            <a:r>
              <a:rPr lang="hu-HU" sz="2400" dirty="0" smtClean="0"/>
              <a:t> in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(1991)</a:t>
            </a:r>
          </a:p>
          <a:p>
            <a:pPr marL="0" indent="0">
              <a:buNone/>
            </a:pPr>
            <a:endParaRPr lang="hu-HU" sz="2400" dirty="0" smtClean="0"/>
          </a:p>
          <a:p>
            <a:pPr lvl="1"/>
            <a:r>
              <a:rPr lang="hu-HU" sz="2400" dirty="0" err="1" smtClean="0"/>
              <a:t>Exploitation</a:t>
            </a:r>
            <a:r>
              <a:rPr lang="hu-HU" sz="2400" dirty="0" smtClean="0"/>
              <a:t>: </a:t>
            </a:r>
            <a:r>
              <a:rPr lang="hu-HU" sz="2400" dirty="0" err="1" smtClean="0"/>
              <a:t>refyning</a:t>
            </a:r>
            <a:r>
              <a:rPr lang="hu-HU" sz="2400" dirty="0" smtClean="0"/>
              <a:t>, </a:t>
            </a:r>
            <a:r>
              <a:rPr lang="hu-HU" sz="2400" dirty="0" err="1" smtClean="0"/>
              <a:t>improvement</a:t>
            </a:r>
            <a:r>
              <a:rPr lang="hu-HU" sz="2400" dirty="0" smtClean="0"/>
              <a:t>, </a:t>
            </a:r>
            <a:r>
              <a:rPr lang="hu-HU" sz="2400" dirty="0" err="1" smtClean="0"/>
              <a:t>continuous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, </a:t>
            </a:r>
            <a:r>
              <a:rPr lang="hu-HU" sz="2400" dirty="0" err="1" smtClean="0"/>
              <a:t>efficiency</a:t>
            </a:r>
            <a:r>
              <a:rPr lang="hu-HU" sz="2400" dirty="0" smtClean="0"/>
              <a:t>, cost </a:t>
            </a:r>
            <a:r>
              <a:rPr lang="hu-HU" sz="2400" dirty="0" err="1" smtClean="0"/>
              <a:t>reduction</a:t>
            </a:r>
            <a:r>
              <a:rPr lang="hu-HU" sz="2400" dirty="0" smtClean="0"/>
              <a:t>.</a:t>
            </a:r>
          </a:p>
          <a:p>
            <a:pPr marL="457200" lvl="1" indent="0">
              <a:buNone/>
            </a:pPr>
            <a:endParaRPr lang="hu-HU" sz="2400" dirty="0" smtClean="0"/>
          </a:p>
          <a:p>
            <a:pPr lvl="1"/>
            <a:r>
              <a:rPr lang="hu-HU" sz="2400" dirty="0" err="1" smtClean="0"/>
              <a:t>Exploration</a:t>
            </a:r>
            <a:r>
              <a:rPr lang="hu-HU" sz="2400" dirty="0" smtClean="0"/>
              <a:t>: </a:t>
            </a:r>
            <a:r>
              <a:rPr lang="hu-HU" sz="2400" dirty="0" err="1" smtClean="0"/>
              <a:t>searching</a:t>
            </a:r>
            <a:r>
              <a:rPr lang="hu-HU" sz="2400" dirty="0" smtClean="0"/>
              <a:t>, </a:t>
            </a:r>
            <a:r>
              <a:rPr lang="hu-HU" sz="2400" dirty="0" err="1" smtClean="0"/>
              <a:t>experimentation</a:t>
            </a:r>
            <a:r>
              <a:rPr lang="hu-HU" sz="2400" dirty="0" smtClean="0"/>
              <a:t>,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, </a:t>
            </a:r>
            <a:r>
              <a:rPr lang="hu-HU" sz="2400" dirty="0" err="1" smtClean="0"/>
              <a:t>renewal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479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MANAGERIAL AND ORGANIZATIONAL CONSEQUENCES – 1.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organizational</a:t>
            </a:r>
            <a:r>
              <a:rPr lang="hu-HU" dirty="0" smtClean="0"/>
              <a:t> </a:t>
            </a:r>
            <a:r>
              <a:rPr lang="hu-HU" dirty="0" err="1" smtClean="0"/>
              <a:t>solutions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needed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exploration</a:t>
            </a:r>
            <a:r>
              <a:rPr lang="hu-HU" dirty="0" smtClean="0"/>
              <a:t> and </a:t>
            </a:r>
            <a:r>
              <a:rPr lang="hu-HU" dirty="0" err="1" smtClean="0"/>
              <a:t>exploitation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/>
              <a:t>Exploration</a:t>
            </a:r>
            <a:r>
              <a:rPr lang="hu-HU" dirty="0"/>
              <a:t> </a:t>
            </a:r>
            <a:r>
              <a:rPr lang="hu-HU" dirty="0" err="1"/>
              <a:t>requires</a:t>
            </a:r>
            <a:r>
              <a:rPr lang="hu-HU" dirty="0"/>
              <a:t> an „</a:t>
            </a:r>
            <a:r>
              <a:rPr lang="hu-HU" dirty="0" err="1"/>
              <a:t>organic</a:t>
            </a:r>
            <a:r>
              <a:rPr lang="hu-HU" dirty="0"/>
              <a:t>” </a:t>
            </a:r>
            <a:r>
              <a:rPr lang="hu-HU" dirty="0" err="1"/>
              <a:t>organizational</a:t>
            </a:r>
            <a:r>
              <a:rPr lang="hu-HU" dirty="0"/>
              <a:t> </a:t>
            </a:r>
            <a:r>
              <a:rPr lang="hu-HU" dirty="0" err="1"/>
              <a:t>structure</a:t>
            </a:r>
            <a:r>
              <a:rPr lang="hu-HU" dirty="0"/>
              <a:t> and </a:t>
            </a:r>
            <a:r>
              <a:rPr lang="hu-HU" dirty="0" err="1"/>
              <a:t>processes</a:t>
            </a:r>
            <a:r>
              <a:rPr lang="hu-HU" dirty="0"/>
              <a:t>,</a:t>
            </a:r>
          </a:p>
          <a:p>
            <a:pPr lvl="1"/>
            <a:r>
              <a:rPr lang="hu-HU" dirty="0" err="1"/>
              <a:t>Exploitation</a:t>
            </a:r>
            <a:r>
              <a:rPr lang="hu-HU" dirty="0"/>
              <a:t> </a:t>
            </a:r>
            <a:r>
              <a:rPr lang="hu-HU" dirty="0" err="1"/>
              <a:t>may</a:t>
            </a:r>
            <a:r>
              <a:rPr lang="hu-HU" dirty="0"/>
              <a:t> be </a:t>
            </a:r>
            <a:r>
              <a:rPr lang="hu-HU" dirty="0" err="1"/>
              <a:t>successful</a:t>
            </a:r>
            <a:r>
              <a:rPr lang="hu-HU" dirty="0"/>
              <a:t> in „</a:t>
            </a:r>
            <a:r>
              <a:rPr lang="hu-HU" dirty="0" err="1"/>
              <a:t>mechanic</a:t>
            </a:r>
            <a:r>
              <a:rPr lang="hu-HU" dirty="0"/>
              <a:t>”, </a:t>
            </a:r>
            <a:r>
              <a:rPr lang="hu-HU" dirty="0" err="1"/>
              <a:t>that</a:t>
            </a:r>
            <a:r>
              <a:rPr lang="hu-HU" dirty="0"/>
              <a:t> is, </a:t>
            </a:r>
            <a:r>
              <a:rPr lang="hu-HU" dirty="0" err="1"/>
              <a:t>bureaucratic</a:t>
            </a:r>
            <a:r>
              <a:rPr lang="hu-HU" dirty="0"/>
              <a:t> </a:t>
            </a:r>
            <a:r>
              <a:rPr lang="hu-HU" dirty="0" err="1"/>
              <a:t>organizations</a:t>
            </a:r>
            <a:r>
              <a:rPr lang="hu-HU" dirty="0"/>
              <a:t>. </a:t>
            </a:r>
          </a:p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survive</a:t>
            </a:r>
            <a:r>
              <a:rPr lang="hu-HU" dirty="0" smtClean="0"/>
              <a:t> an </a:t>
            </a:r>
            <a:r>
              <a:rPr lang="hu-HU" dirty="0" err="1" smtClean="0"/>
              <a:t>organic</a:t>
            </a:r>
            <a:r>
              <a:rPr lang="hu-HU" dirty="0" smtClean="0"/>
              <a:t> and a </a:t>
            </a:r>
            <a:r>
              <a:rPr lang="hu-HU" dirty="0" err="1" smtClean="0"/>
              <a:t>mechanic</a:t>
            </a:r>
            <a:r>
              <a:rPr lang="hu-HU" dirty="0" smtClean="0"/>
              <a:t> </a:t>
            </a:r>
            <a:r>
              <a:rPr lang="hu-HU" dirty="0" err="1" smtClean="0"/>
              <a:t>organization</a:t>
            </a:r>
            <a:r>
              <a:rPr lang="hu-HU" dirty="0" smtClean="0"/>
              <a:t> </a:t>
            </a:r>
            <a:r>
              <a:rPr lang="hu-HU" dirty="0" err="1" smtClean="0"/>
              <a:t>within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organizational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457200" lvl="1" indent="0">
              <a:buNone/>
            </a:pPr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pPr marL="457200" lvl="1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6398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MANAGERIAL AND ORGANIZATIONAL CONSEQUENCES – </a:t>
            </a:r>
            <a:r>
              <a:rPr lang="hu-HU" dirty="0" smtClean="0"/>
              <a:t>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Managers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capabilities</a:t>
            </a:r>
            <a:r>
              <a:rPr lang="hu-HU" dirty="0" smtClean="0"/>
              <a:t>, and </a:t>
            </a:r>
            <a:r>
              <a:rPr lang="hu-HU" dirty="0" err="1" smtClean="0"/>
              <a:t>each</a:t>
            </a:r>
            <a:r>
              <a:rPr lang="hu-HU" dirty="0" smtClean="0"/>
              <a:t> of </a:t>
            </a:r>
            <a:r>
              <a:rPr lang="hu-HU" dirty="0" err="1" smtClean="0"/>
              <a:t>them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above</a:t>
            </a:r>
            <a:r>
              <a:rPr lang="hu-HU" dirty="0" smtClean="0"/>
              <a:t> </a:t>
            </a:r>
            <a:r>
              <a:rPr lang="hu-HU" dirty="0" err="1" smtClean="0"/>
              <a:t>averidge</a:t>
            </a:r>
            <a:r>
              <a:rPr lang="hu-HU" dirty="0" smtClean="0"/>
              <a:t> </a:t>
            </a:r>
            <a:r>
              <a:rPr lang="hu-HU" dirty="0" err="1" smtClean="0"/>
              <a:t>strong</a:t>
            </a:r>
            <a:r>
              <a:rPr lang="hu-HU" dirty="0" smtClean="0"/>
              <a:t> and </a:t>
            </a:r>
            <a:r>
              <a:rPr lang="hu-HU" dirty="0" err="1" smtClean="0"/>
              <a:t>weak</a:t>
            </a:r>
            <a:r>
              <a:rPr lang="hu-HU" dirty="0" smtClean="0"/>
              <a:t> </a:t>
            </a:r>
            <a:r>
              <a:rPr lang="hu-HU" dirty="0" err="1" smtClean="0"/>
              <a:t>sides</a:t>
            </a:r>
            <a:r>
              <a:rPr lang="hu-HU" dirty="0" smtClean="0"/>
              <a:t>.</a:t>
            </a:r>
          </a:p>
          <a:p>
            <a:r>
              <a:rPr lang="hu-HU" dirty="0" smtClean="0"/>
              <a:t>It is </a:t>
            </a:r>
            <a:r>
              <a:rPr lang="hu-HU" dirty="0" err="1" smtClean="0"/>
              <a:t>rather</a:t>
            </a:r>
            <a:r>
              <a:rPr lang="hu-HU" dirty="0" smtClean="0"/>
              <a:t> </a:t>
            </a:r>
            <a:r>
              <a:rPr lang="hu-HU" dirty="0" err="1" smtClean="0"/>
              <a:t>rare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a </a:t>
            </a:r>
            <a:r>
              <a:rPr lang="hu-HU" dirty="0" err="1" smtClean="0"/>
              <a:t>manager</a:t>
            </a:r>
            <a:r>
              <a:rPr lang="hu-HU" dirty="0" smtClean="0"/>
              <a:t> has </a:t>
            </a:r>
            <a:r>
              <a:rPr lang="hu-HU" dirty="0" err="1" smtClean="0"/>
              <a:t>above</a:t>
            </a:r>
            <a:r>
              <a:rPr lang="hu-HU" dirty="0" smtClean="0"/>
              <a:t> </a:t>
            </a:r>
            <a:r>
              <a:rPr lang="hu-HU" dirty="0" err="1" smtClean="0"/>
              <a:t>averidge</a:t>
            </a:r>
            <a:r>
              <a:rPr lang="hu-HU" dirty="0" smtClean="0"/>
              <a:t> </a:t>
            </a:r>
            <a:r>
              <a:rPr lang="hu-HU" dirty="0" err="1" smtClean="0"/>
              <a:t>capabilities</a:t>
            </a:r>
            <a:r>
              <a:rPr lang="hu-HU" dirty="0" smtClean="0"/>
              <a:t> in 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managing</a:t>
            </a:r>
            <a:r>
              <a:rPr lang="hu-HU" dirty="0" smtClean="0"/>
              <a:t> </a:t>
            </a:r>
            <a:r>
              <a:rPr lang="hu-HU" dirty="0" err="1" smtClean="0"/>
              <a:t>exploration</a:t>
            </a:r>
            <a:r>
              <a:rPr lang="hu-HU" dirty="0" smtClean="0"/>
              <a:t> and </a:t>
            </a:r>
            <a:r>
              <a:rPr lang="hu-HU" dirty="0" err="1" smtClean="0"/>
              <a:t>exploiration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361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 smtClean="0"/>
              <a:t>HOW</a:t>
            </a:r>
            <a:r>
              <a:rPr lang="hu-HU" dirty="0" smtClean="0"/>
              <a:t> </a:t>
            </a:r>
            <a:r>
              <a:rPr lang="hu-HU" sz="3200" b="1" dirty="0" smtClean="0"/>
              <a:t>TO CREATE ADEQUATE ORGANIZATIONAL CONDITIONS FOR BOTH EXPLORATION AND EXPLOITATION? </a:t>
            </a:r>
            <a:r>
              <a:rPr lang="hu-HU" sz="3200" b="1" dirty="0" err="1" smtClean="0"/>
              <a:t>Slide</a:t>
            </a:r>
            <a:r>
              <a:rPr lang="hu-HU" sz="3200" b="1" dirty="0" smtClean="0"/>
              <a:t> 1.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800" b="1" dirty="0" smtClean="0"/>
          </a:p>
          <a:p>
            <a:r>
              <a:rPr lang="hu-HU" sz="2800" b="1" dirty="0" err="1" smtClean="0"/>
              <a:t>Creating</a:t>
            </a:r>
            <a:r>
              <a:rPr lang="hu-HU" sz="2800" b="1" dirty="0" smtClean="0"/>
              <a:t> a New </a:t>
            </a:r>
            <a:r>
              <a:rPr lang="hu-HU" sz="2800" b="1" dirty="0" err="1" smtClean="0"/>
              <a:t>Venture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Division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within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the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existing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organization</a:t>
            </a:r>
            <a:endParaRPr lang="hu-HU" sz="2800" b="1" dirty="0" smtClean="0"/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venture</a:t>
            </a:r>
            <a:r>
              <a:rPr lang="hu-HU" sz="2400" dirty="0" smtClean="0"/>
              <a:t> </a:t>
            </a:r>
            <a:r>
              <a:rPr lang="hu-HU" sz="2400" dirty="0" err="1" smtClean="0"/>
              <a:t>division</a:t>
            </a:r>
            <a:r>
              <a:rPr lang="hu-HU" sz="2400" dirty="0" smtClean="0"/>
              <a:t> is </a:t>
            </a:r>
            <a:r>
              <a:rPr lang="hu-HU" sz="2400" dirty="0" err="1" smtClean="0"/>
              <a:t>responsible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creating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ideas</a:t>
            </a:r>
            <a:r>
              <a:rPr lang="hu-HU" sz="2400" dirty="0" smtClean="0"/>
              <a:t> and </a:t>
            </a:r>
            <a:r>
              <a:rPr lang="hu-HU" sz="2400" dirty="0" err="1" smtClean="0"/>
              <a:t>possibly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successful</a:t>
            </a:r>
            <a:r>
              <a:rPr lang="hu-HU" sz="2400" dirty="0" smtClean="0"/>
              <a:t> business </a:t>
            </a:r>
            <a:r>
              <a:rPr lang="hu-HU" sz="2400" dirty="0" err="1" smtClean="0"/>
              <a:t>areas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divison</a:t>
            </a:r>
            <a:r>
              <a:rPr lang="hu-HU" sz="2400" dirty="0" smtClean="0"/>
              <a:t> has </a:t>
            </a:r>
            <a:r>
              <a:rPr lang="hu-HU" sz="2400" dirty="0" err="1" smtClean="0"/>
              <a:t>longer</a:t>
            </a:r>
            <a:r>
              <a:rPr lang="hu-HU" sz="2400" dirty="0" smtClean="0"/>
              <a:t> </a:t>
            </a:r>
            <a:r>
              <a:rPr lang="hu-HU" sz="2400" dirty="0" err="1" smtClean="0"/>
              <a:t>term</a:t>
            </a:r>
            <a:r>
              <a:rPr lang="hu-HU" sz="2400" dirty="0" smtClean="0"/>
              <a:t> </a:t>
            </a:r>
            <a:r>
              <a:rPr lang="hu-HU" sz="2400" dirty="0" err="1" smtClean="0"/>
              <a:t>responsibility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division</a:t>
            </a:r>
            <a:r>
              <a:rPr lang="hu-HU" sz="2400" dirty="0" smtClean="0"/>
              <a:t> is </a:t>
            </a:r>
            <a:r>
              <a:rPr lang="hu-HU" sz="2400" dirty="0" err="1" smtClean="0"/>
              <a:t>organic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err="1" smtClean="0"/>
              <a:t>After</a:t>
            </a:r>
            <a:r>
              <a:rPr lang="hu-HU" sz="2400" dirty="0" smtClean="0"/>
              <a:t> </a:t>
            </a:r>
            <a:r>
              <a:rPr lang="hu-HU" sz="2400" dirty="0" err="1" smtClean="0"/>
              <a:t>creating</a:t>
            </a:r>
            <a:r>
              <a:rPr lang="hu-HU" sz="2400" dirty="0" smtClean="0"/>
              <a:t> </a:t>
            </a:r>
            <a:r>
              <a:rPr lang="hu-HU" sz="2400" dirty="0" err="1" smtClean="0"/>
              <a:t>acceptable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ideas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,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division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be </a:t>
            </a:r>
            <a:r>
              <a:rPr lang="hu-HU" sz="2400" dirty="0" err="1" smtClean="0"/>
              <a:t>transferred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traditional</a:t>
            </a:r>
            <a:r>
              <a:rPr lang="hu-HU" sz="2400" dirty="0" smtClean="0"/>
              <a:t> business </a:t>
            </a:r>
            <a:r>
              <a:rPr lang="hu-HU" sz="2400" dirty="0" err="1" smtClean="0"/>
              <a:t>area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1547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/>
              <a:t>HOW</a:t>
            </a:r>
            <a:r>
              <a:rPr lang="hu-HU" sz="3200" dirty="0"/>
              <a:t> </a:t>
            </a:r>
            <a:r>
              <a:rPr lang="hu-HU" sz="3200" b="1" dirty="0"/>
              <a:t>TO CREATE ADEQUATE ORGANIZATIONAL CONDITIONS FOR BOTH EXPLORATION AND EXPLOITATION? </a:t>
            </a:r>
            <a:r>
              <a:rPr lang="hu-HU" sz="3200" b="1" dirty="0" err="1"/>
              <a:t>Slide</a:t>
            </a:r>
            <a:r>
              <a:rPr lang="hu-HU" sz="3200" b="1" dirty="0"/>
              <a:t> </a:t>
            </a:r>
            <a:r>
              <a:rPr lang="hu-HU" sz="3200" b="1" dirty="0" smtClean="0"/>
              <a:t>2.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b="1" dirty="0" err="1" smtClean="0"/>
              <a:t>Placing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the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new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venture</a:t>
            </a:r>
            <a:r>
              <a:rPr lang="hu-HU" sz="2800" b="1" dirty="0" smtClean="0"/>
              <a:t> idea out of </a:t>
            </a:r>
            <a:r>
              <a:rPr lang="hu-HU" sz="2800" b="1" dirty="0" err="1" smtClean="0"/>
              <a:t>the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organization</a:t>
            </a:r>
            <a:r>
              <a:rPr lang="hu-HU" sz="2800" b="1" dirty="0" smtClean="0"/>
              <a:t> – parallel </a:t>
            </a:r>
            <a:r>
              <a:rPr lang="hu-HU" sz="2800" b="1" dirty="0" err="1" smtClean="0"/>
              <a:t>with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organizational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links</a:t>
            </a:r>
            <a:r>
              <a:rPr lang="hu-HU" sz="2800" b="1" dirty="0" smtClean="0"/>
              <a:t>, </a:t>
            </a:r>
            <a:r>
              <a:rPr lang="hu-HU" sz="2800" b="1" dirty="0" err="1" smtClean="0"/>
              <a:t>e.g</a:t>
            </a:r>
            <a:r>
              <a:rPr lang="hu-HU" sz="2800" b="1" dirty="0" smtClean="0"/>
              <a:t>. a </a:t>
            </a:r>
            <a:r>
              <a:rPr lang="hu-HU" sz="2800" b="1" dirty="0" err="1" smtClean="0"/>
              <a:t>joint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venture</a:t>
            </a:r>
            <a:r>
              <a:rPr lang="hu-HU" sz="2800" b="1" dirty="0" smtClean="0"/>
              <a:t>.</a:t>
            </a:r>
          </a:p>
          <a:p>
            <a:pPr lvl="1"/>
            <a:r>
              <a:rPr lang="hu-HU" sz="2400" dirty="0" err="1" smtClean="0"/>
              <a:t>Advantages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coming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higher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r>
              <a:rPr lang="hu-HU" sz="2400" dirty="0" smtClean="0"/>
              <a:t> </a:t>
            </a:r>
            <a:r>
              <a:rPr lang="hu-HU" sz="2400" dirty="0" err="1" smtClean="0"/>
              <a:t>independence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host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, </a:t>
            </a:r>
          </a:p>
          <a:p>
            <a:pPr lvl="1"/>
            <a:r>
              <a:rPr lang="hu-HU" sz="2400" dirty="0" err="1" smtClean="0"/>
              <a:t>Contracts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ownership</a:t>
            </a:r>
            <a:r>
              <a:rPr lang="hu-HU" sz="2400" dirty="0" smtClean="0"/>
              <a:t> </a:t>
            </a:r>
            <a:r>
              <a:rPr lang="hu-HU" sz="2400" dirty="0" err="1" smtClean="0"/>
              <a:t>connections</a:t>
            </a:r>
            <a:r>
              <a:rPr lang="hu-HU" sz="2400" dirty="0" smtClean="0"/>
              <a:t> (</a:t>
            </a:r>
            <a:r>
              <a:rPr lang="hu-HU" sz="2400" dirty="0" err="1" smtClean="0"/>
              <a:t>joint</a:t>
            </a:r>
            <a:r>
              <a:rPr lang="hu-HU" sz="2400" dirty="0" smtClean="0"/>
              <a:t> </a:t>
            </a:r>
            <a:r>
              <a:rPr lang="hu-HU" sz="2400" dirty="0" err="1" smtClean="0"/>
              <a:t>ownership</a:t>
            </a:r>
            <a:r>
              <a:rPr lang="hu-HU" sz="2400" dirty="0" smtClean="0"/>
              <a:t>)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behing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mutual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, </a:t>
            </a:r>
          </a:p>
          <a:p>
            <a:pPr lvl="1"/>
            <a:r>
              <a:rPr lang="hu-HU" sz="2400" dirty="0" err="1" smtClean="0"/>
              <a:t>Easier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create</a:t>
            </a:r>
            <a:r>
              <a:rPr lang="hu-HU" sz="2400" dirty="0" smtClean="0"/>
              <a:t> </a:t>
            </a:r>
            <a:r>
              <a:rPr lang="hu-HU" sz="2400" dirty="0" err="1" smtClean="0"/>
              <a:t>contract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third</a:t>
            </a:r>
            <a:r>
              <a:rPr lang="hu-HU" sz="2400" dirty="0" smtClean="0"/>
              <a:t> </a:t>
            </a:r>
            <a:r>
              <a:rPr lang="hu-HU" sz="2400" dirty="0" err="1" smtClean="0"/>
              <a:t>party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err="1" smtClean="0"/>
              <a:t>After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successful</a:t>
            </a:r>
            <a:r>
              <a:rPr lang="hu-HU" sz="2400" dirty="0" smtClean="0"/>
              <a:t> </a:t>
            </a:r>
            <a:r>
              <a:rPr lang="hu-HU" sz="2400" dirty="0" err="1" smtClean="0"/>
              <a:t>implementation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venture</a:t>
            </a:r>
            <a:r>
              <a:rPr lang="hu-HU" sz="2400" dirty="0" smtClean="0"/>
              <a:t> idea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joint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continue</a:t>
            </a:r>
            <a:r>
              <a:rPr lang="hu-HU" sz="2400" dirty="0" smtClean="0"/>
              <a:t> </a:t>
            </a:r>
            <a:r>
              <a:rPr lang="hu-HU" sz="2400" dirty="0" err="1" smtClean="0"/>
              <a:t>its</a:t>
            </a:r>
            <a:r>
              <a:rPr lang="hu-HU" sz="2400" dirty="0" smtClean="0"/>
              <a:t> </a:t>
            </a:r>
            <a:r>
              <a:rPr lang="hu-HU" sz="2400" dirty="0" err="1" smtClean="0"/>
              <a:t>activity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an </a:t>
            </a:r>
            <a:r>
              <a:rPr lang="hu-HU" sz="2400" dirty="0" err="1" smtClean="0"/>
              <a:t>independent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,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acquired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parent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7905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 smtClean="0"/>
              <a:t>HOW TO CREATE ADEQUATE MANAGERIAL SOLUTIONS FOR AMBIDEXTROUS ORGANIZATIONS </a:t>
            </a:r>
            <a:br>
              <a:rPr lang="hu-HU" sz="3200" b="1" dirty="0" smtClean="0"/>
            </a:br>
            <a:r>
              <a:rPr lang="hu-HU" sz="3200" b="1" dirty="0" smtClean="0"/>
              <a:t>-1.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Placing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responsibility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both</a:t>
            </a:r>
            <a:r>
              <a:rPr lang="hu-HU" sz="2800" dirty="0" smtClean="0"/>
              <a:t> </a:t>
            </a:r>
            <a:r>
              <a:rPr lang="hu-HU" sz="2800" dirty="0" err="1" smtClean="0"/>
              <a:t>exploration</a:t>
            </a:r>
            <a:r>
              <a:rPr lang="hu-HU" sz="2800" dirty="0" smtClean="0"/>
              <a:t> and </a:t>
            </a:r>
            <a:r>
              <a:rPr lang="hu-HU" sz="2800" dirty="0" err="1" smtClean="0"/>
              <a:t>expliotation</a:t>
            </a:r>
            <a:r>
              <a:rPr lang="hu-HU" sz="2800" dirty="0" smtClean="0"/>
              <a:t> </a:t>
            </a:r>
            <a:r>
              <a:rPr lang="hu-HU" sz="2800" dirty="0" err="1" smtClean="0"/>
              <a:t>at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General </a:t>
            </a:r>
            <a:r>
              <a:rPr lang="hu-HU" sz="2800" dirty="0" err="1" smtClean="0"/>
              <a:t>Managerial</a:t>
            </a:r>
            <a:r>
              <a:rPr lang="hu-HU" sz="2800" dirty="0" smtClean="0"/>
              <a:t> </a:t>
            </a:r>
            <a:r>
              <a:rPr lang="hu-HU" sz="2800" dirty="0" err="1" smtClean="0"/>
              <a:t>level</a:t>
            </a:r>
            <a:r>
              <a:rPr lang="hu-HU" sz="2800" dirty="0" smtClean="0"/>
              <a:t> (CEO, </a:t>
            </a:r>
            <a:r>
              <a:rPr lang="hu-HU" sz="2800" dirty="0" err="1" smtClean="0"/>
              <a:t>or</a:t>
            </a:r>
            <a:r>
              <a:rPr lang="hu-HU" sz="2800" dirty="0" smtClean="0"/>
              <a:t> </a:t>
            </a:r>
            <a:r>
              <a:rPr lang="hu-HU" sz="2800" dirty="0" err="1" smtClean="0"/>
              <a:t>Managing</a:t>
            </a:r>
            <a:r>
              <a:rPr lang="hu-HU" sz="2800" dirty="0" smtClean="0"/>
              <a:t> </a:t>
            </a:r>
            <a:r>
              <a:rPr lang="hu-HU" sz="2800" dirty="0" err="1" smtClean="0"/>
              <a:t>Director</a:t>
            </a:r>
            <a:r>
              <a:rPr lang="hu-HU" sz="2800" dirty="0" smtClean="0"/>
              <a:t>, </a:t>
            </a:r>
            <a:r>
              <a:rPr lang="hu-HU" sz="2800" dirty="0" err="1" smtClean="0"/>
              <a:t>or</a:t>
            </a:r>
            <a:r>
              <a:rPr lang="hu-HU" sz="2800" dirty="0" smtClean="0"/>
              <a:t> </a:t>
            </a:r>
            <a:r>
              <a:rPr lang="hu-HU" sz="2800" dirty="0" err="1" smtClean="0"/>
              <a:t>President</a:t>
            </a:r>
            <a:r>
              <a:rPr lang="hu-HU" sz="2800" dirty="0" smtClean="0"/>
              <a:t>)</a:t>
            </a:r>
          </a:p>
          <a:p>
            <a:pPr lvl="1"/>
            <a:r>
              <a:rPr lang="hu-HU" sz="2400" dirty="0" smtClean="0"/>
              <a:t>In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case</a:t>
            </a:r>
            <a:r>
              <a:rPr lang="hu-HU" sz="2400" dirty="0" smtClean="0"/>
              <a:t>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managerial</a:t>
            </a:r>
            <a:r>
              <a:rPr lang="hu-HU" sz="2400" dirty="0" smtClean="0"/>
              <a:t> </a:t>
            </a:r>
            <a:r>
              <a:rPr lang="hu-HU" sz="2400" dirty="0" err="1" smtClean="0"/>
              <a:t>positions</a:t>
            </a:r>
            <a:r>
              <a:rPr lang="hu-HU" sz="2400" dirty="0" smtClean="0"/>
              <a:t> </a:t>
            </a:r>
            <a:r>
              <a:rPr lang="hu-HU" sz="2400" dirty="0" err="1" smtClean="0"/>
              <a:t>below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General Manager </a:t>
            </a:r>
            <a:r>
              <a:rPr lang="hu-HU" sz="2400" dirty="0" err="1" smtClean="0"/>
              <a:t>responsible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exploration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exploitation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specialized</a:t>
            </a:r>
            <a:r>
              <a:rPr lang="hu-HU" sz="2400" dirty="0" smtClean="0"/>
              <a:t> top </a:t>
            </a:r>
            <a:r>
              <a:rPr lang="hu-HU" sz="2400" dirty="0" err="1" smtClean="0"/>
              <a:t>managerial</a:t>
            </a:r>
            <a:r>
              <a:rPr lang="hu-HU" sz="2400" dirty="0" smtClean="0"/>
              <a:t> </a:t>
            </a:r>
            <a:r>
              <a:rPr lang="hu-HU" sz="2400" dirty="0" err="1" smtClean="0"/>
              <a:t>positions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exploration</a:t>
            </a:r>
            <a:r>
              <a:rPr lang="hu-HU" sz="2400" dirty="0" smtClean="0"/>
              <a:t>/</a:t>
            </a:r>
            <a:r>
              <a:rPr lang="hu-HU" sz="2400" dirty="0" err="1" smtClean="0"/>
              <a:t>exploitation</a:t>
            </a:r>
            <a:r>
              <a:rPr lang="hu-HU" sz="2400" dirty="0" smtClean="0"/>
              <a:t> </a:t>
            </a:r>
            <a:r>
              <a:rPr lang="hu-HU" sz="2400" dirty="0" err="1" smtClean="0"/>
              <a:t>offer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advantage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concentrate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a </a:t>
            </a:r>
            <a:r>
              <a:rPr lang="hu-HU" sz="2400" dirty="0" err="1" smtClean="0"/>
              <a:t>special</a:t>
            </a:r>
            <a:r>
              <a:rPr lang="hu-HU" sz="2400" dirty="0" smtClean="0"/>
              <a:t> </a:t>
            </a:r>
            <a:r>
              <a:rPr lang="hu-HU" sz="2400" dirty="0" err="1" smtClean="0"/>
              <a:t>side</a:t>
            </a:r>
            <a:r>
              <a:rPr lang="hu-HU" sz="2400" dirty="0" smtClean="0"/>
              <a:t> of </a:t>
            </a:r>
            <a:r>
              <a:rPr lang="hu-HU" sz="2400" dirty="0" err="1" smtClean="0"/>
              <a:t>company</a:t>
            </a:r>
            <a:r>
              <a:rPr lang="hu-HU" sz="2400" dirty="0" smtClean="0"/>
              <a:t> </a:t>
            </a:r>
            <a:r>
              <a:rPr lang="hu-HU" sz="2400" dirty="0" err="1" smtClean="0"/>
              <a:t>activity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question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No 1. </a:t>
            </a:r>
            <a:r>
              <a:rPr lang="hu-HU" sz="2400" dirty="0" err="1" smtClean="0"/>
              <a:t>manager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integrate</a:t>
            </a:r>
            <a:r>
              <a:rPr lang="hu-HU" sz="2400" dirty="0" smtClean="0"/>
              <a:t> </a:t>
            </a:r>
            <a:r>
              <a:rPr lang="hu-HU" sz="2400" dirty="0" err="1" smtClean="0"/>
              <a:t>these</a:t>
            </a:r>
            <a:r>
              <a:rPr lang="hu-HU" sz="2400" dirty="0" smtClean="0"/>
              <a:t> </a:t>
            </a:r>
            <a:r>
              <a:rPr lang="hu-HU" sz="2400" dirty="0" err="1" smtClean="0"/>
              <a:t>activities</a:t>
            </a:r>
            <a:r>
              <a:rPr lang="hu-HU" sz="2400" dirty="0" smtClean="0"/>
              <a:t>?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7063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25562"/>
          </a:xfrm>
        </p:spPr>
        <p:txBody>
          <a:bodyPr>
            <a:noAutofit/>
          </a:bodyPr>
          <a:lstStyle/>
          <a:p>
            <a:r>
              <a:rPr lang="hu-HU" sz="3200" b="1" dirty="0"/>
              <a:t>HOW TO CREATE ADEQUATE MANAGERIAL SOLUTIONS FOR AMBIDEXTROUS ORGANIZATIONS </a:t>
            </a:r>
            <a:br>
              <a:rPr lang="hu-HU" sz="3200" b="1" dirty="0"/>
            </a:br>
            <a:r>
              <a:rPr lang="hu-HU" sz="3200" b="1" dirty="0"/>
              <a:t>-1.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1882" y="1628800"/>
            <a:ext cx="8229600" cy="4525963"/>
          </a:xfrm>
        </p:spPr>
        <p:txBody>
          <a:bodyPr/>
          <a:lstStyle/>
          <a:p>
            <a:endParaRPr lang="hu-HU" dirty="0" smtClean="0"/>
          </a:p>
          <a:p>
            <a:r>
              <a:rPr lang="hu-HU" sz="2800" b="1" dirty="0" err="1" smtClean="0"/>
              <a:t>Placing</a:t>
            </a:r>
            <a:r>
              <a:rPr lang="hu-HU" sz="2800" dirty="0" smtClean="0"/>
              <a:t> </a:t>
            </a:r>
            <a:r>
              <a:rPr lang="hu-HU" sz="2800" b="1" dirty="0" err="1" smtClean="0"/>
              <a:t>responsibility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for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both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exploitation</a:t>
            </a:r>
            <a:r>
              <a:rPr lang="hu-HU" sz="2800" b="1" dirty="0" smtClean="0"/>
              <a:t> and </a:t>
            </a:r>
            <a:r>
              <a:rPr lang="hu-HU" sz="2800" b="1" dirty="0" err="1" smtClean="0"/>
              <a:t>exploration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the</a:t>
            </a:r>
            <a:r>
              <a:rPr lang="hu-HU" sz="2800" b="1" dirty="0" smtClean="0"/>
              <a:t> Vice-</a:t>
            </a:r>
            <a:r>
              <a:rPr lang="hu-HU" sz="2800" b="1" smtClean="0"/>
              <a:t>President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level</a:t>
            </a:r>
            <a:endParaRPr lang="hu-HU" sz="2800" b="1" dirty="0" smtClean="0"/>
          </a:p>
          <a:p>
            <a:pPr lvl="1"/>
            <a:r>
              <a:rPr lang="hu-HU" sz="2400" dirty="0" smtClean="0"/>
              <a:t>Vice </a:t>
            </a:r>
            <a:r>
              <a:rPr lang="hu-HU" sz="2400" dirty="0" err="1" smtClean="0"/>
              <a:t>Presidents</a:t>
            </a:r>
            <a:r>
              <a:rPr lang="hu-HU" sz="2400" dirty="0" smtClean="0"/>
              <a:t> </a:t>
            </a:r>
            <a:r>
              <a:rPr lang="hu-HU" sz="2400" dirty="0" err="1" smtClean="0"/>
              <a:t>responsible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divisions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functional</a:t>
            </a:r>
            <a:r>
              <a:rPr lang="hu-HU" sz="2400" dirty="0" smtClean="0"/>
              <a:t> </a:t>
            </a:r>
            <a:r>
              <a:rPr lang="hu-HU" sz="2400" dirty="0" err="1" smtClean="0"/>
              <a:t>areas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additional</a:t>
            </a:r>
            <a:r>
              <a:rPr lang="hu-HU" sz="2400" dirty="0" smtClean="0"/>
              <a:t> </a:t>
            </a:r>
            <a:r>
              <a:rPr lang="hu-HU" sz="2400" dirty="0" err="1" smtClean="0"/>
              <a:t>tasks</a:t>
            </a:r>
            <a:r>
              <a:rPr lang="hu-HU" sz="2400" dirty="0" smtClean="0"/>
              <a:t>: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coordinate</a:t>
            </a:r>
            <a:r>
              <a:rPr lang="hu-HU" sz="2400" dirty="0" smtClean="0"/>
              <a:t> </a:t>
            </a:r>
            <a:r>
              <a:rPr lang="hu-HU" sz="2400" dirty="0" err="1" smtClean="0"/>
              <a:t>exploration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exploitation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their</a:t>
            </a:r>
            <a:r>
              <a:rPr lang="hu-HU" sz="2400" dirty="0" smtClean="0"/>
              <a:t> </a:t>
            </a:r>
            <a:r>
              <a:rPr lang="hu-HU" sz="2400" dirty="0" err="1" smtClean="0"/>
              <a:t>field</a:t>
            </a:r>
            <a:r>
              <a:rPr lang="hu-HU" sz="2400" dirty="0" smtClean="0"/>
              <a:t> of </a:t>
            </a:r>
            <a:r>
              <a:rPr lang="hu-HU" sz="2400" dirty="0" err="1" smtClean="0"/>
              <a:t>authority</a:t>
            </a:r>
            <a:r>
              <a:rPr lang="hu-HU" sz="2400" dirty="0" smtClean="0"/>
              <a:t>.</a:t>
            </a:r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advantage</a:t>
            </a:r>
            <a:r>
              <a:rPr lang="hu-HU" sz="2400" dirty="0" smtClean="0"/>
              <a:t> of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solution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coordinatation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organized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lower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levels</a:t>
            </a:r>
            <a:r>
              <a:rPr lang="hu-HU" sz="2400" dirty="0" smtClean="0"/>
              <a:t>. </a:t>
            </a:r>
          </a:p>
          <a:p>
            <a:pPr lvl="1"/>
            <a:r>
              <a:rPr lang="hu-HU" sz="2400" dirty="0" smtClean="0"/>
              <a:t>The </a:t>
            </a:r>
            <a:r>
              <a:rPr lang="hu-HU" sz="2400" dirty="0" err="1" smtClean="0"/>
              <a:t>question</a:t>
            </a:r>
            <a:r>
              <a:rPr lang="hu-HU" sz="2400" dirty="0" smtClean="0"/>
              <a:t> is again: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coordination</a:t>
            </a:r>
            <a:r>
              <a:rPr lang="hu-HU" sz="2400" dirty="0" smtClean="0"/>
              <a:t> </a:t>
            </a:r>
            <a:r>
              <a:rPr lang="hu-HU" sz="2400" dirty="0" err="1" smtClean="0"/>
              <a:t>capabilities</a:t>
            </a:r>
            <a:r>
              <a:rPr lang="hu-HU" sz="2400" dirty="0" smtClean="0"/>
              <a:t> of </a:t>
            </a:r>
            <a:r>
              <a:rPr lang="hu-HU" sz="2400" dirty="0" err="1" smtClean="0"/>
              <a:t>wice</a:t>
            </a:r>
            <a:r>
              <a:rPr lang="hu-HU" sz="2400" dirty="0" smtClean="0"/>
              <a:t> </a:t>
            </a:r>
            <a:r>
              <a:rPr lang="hu-HU" sz="2400" dirty="0" err="1" smtClean="0"/>
              <a:t>presidents</a:t>
            </a:r>
            <a:r>
              <a:rPr lang="hu-HU" sz="2400" dirty="0" smtClean="0"/>
              <a:t> </a:t>
            </a:r>
            <a:r>
              <a:rPr lang="hu-HU" sz="2400" dirty="0" err="1" smtClean="0"/>
              <a:t>enough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successful</a:t>
            </a:r>
            <a:r>
              <a:rPr lang="hu-HU" sz="2400" dirty="0" smtClean="0"/>
              <a:t> </a:t>
            </a:r>
            <a:r>
              <a:rPr lang="hu-HU" sz="2400" dirty="0" err="1" smtClean="0"/>
              <a:t>ambidexterity</a:t>
            </a:r>
            <a:r>
              <a:rPr lang="hu-HU" sz="2400" dirty="0" smtClean="0"/>
              <a:t>?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59411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530</Words>
  <Application>Microsoft Office PowerPoint</Application>
  <PresentationFormat>Diavetítés a képernyőre (4:3 oldalarány)</PresentationFormat>
  <Paragraphs>54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Office-téma</vt:lpstr>
      <vt:lpstr>SUCCESS AND FAILURE IN CHANGE MANAGEMENT</vt:lpstr>
      <vt:lpstr>ANTICEDENTS OF ORGANIZATIONAL AMBIDEXTERITY</vt:lpstr>
      <vt:lpstr>MANAGERIAL AND ORGANIZATIONAL CONSEQUENCES – 1.</vt:lpstr>
      <vt:lpstr>MANAGERIAL AND ORGANIZATIONAL CONSEQUENCES – 2.</vt:lpstr>
      <vt:lpstr>HOW TO CREATE ADEQUATE ORGANIZATIONAL CONDITIONS FOR BOTH EXPLORATION AND EXPLOITATION? Slide 1.</vt:lpstr>
      <vt:lpstr>HOW TO CREATE ADEQUATE ORGANIZATIONAL CONDITIONS FOR BOTH EXPLORATION AND EXPLOITATION? Slide 2.</vt:lpstr>
      <vt:lpstr>HOW TO CREATE ADEQUATE MANAGERIAL SOLUTIONS FOR AMBIDEXTROUS ORGANIZATIONS  -1.</vt:lpstr>
      <vt:lpstr>HOW TO CREATE ADEQUATE MANAGERIAL SOLUTIONS FOR AMBIDEXTROUS ORGANIZATIONS  -1.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ORGANIZATIONAL CHANGE</dc:title>
  <dc:creator>Balaton Károly</dc:creator>
  <cp:lastModifiedBy>Windows-felhasználó</cp:lastModifiedBy>
  <cp:revision>49</cp:revision>
  <cp:lastPrinted>2017-11-08T14:13:41Z</cp:lastPrinted>
  <dcterms:created xsi:type="dcterms:W3CDTF">2017-03-04T08:39:19Z</dcterms:created>
  <dcterms:modified xsi:type="dcterms:W3CDTF">2017-11-08T14:22:18Z</dcterms:modified>
</cp:coreProperties>
</file>