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2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B6919-32D9-47A4-BF3A-06AED113D82D}" type="datetimeFigureOut">
              <a:rPr lang="hu-HU" smtClean="0"/>
              <a:t>2017.03.13.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58FD1-A9F9-4C7C-8090-6F05BF032F7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726745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B6919-32D9-47A4-BF3A-06AED113D82D}" type="datetimeFigureOut">
              <a:rPr lang="hu-HU" smtClean="0"/>
              <a:t>2017.03.13.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58FD1-A9F9-4C7C-8090-6F05BF032F7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04054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B6919-32D9-47A4-BF3A-06AED113D82D}" type="datetimeFigureOut">
              <a:rPr lang="hu-HU" smtClean="0"/>
              <a:t>2017.03.13.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58FD1-A9F9-4C7C-8090-6F05BF032F7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650053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B6919-32D9-47A4-BF3A-06AED113D82D}" type="datetimeFigureOut">
              <a:rPr lang="hu-HU" smtClean="0"/>
              <a:t>2017.03.13.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58FD1-A9F9-4C7C-8090-6F05BF032F7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101277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B6919-32D9-47A4-BF3A-06AED113D82D}" type="datetimeFigureOut">
              <a:rPr lang="hu-HU" smtClean="0"/>
              <a:t>2017.03.13.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58FD1-A9F9-4C7C-8090-6F05BF032F7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240778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B6919-32D9-47A4-BF3A-06AED113D82D}" type="datetimeFigureOut">
              <a:rPr lang="hu-HU" smtClean="0"/>
              <a:t>2017.03.13.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58FD1-A9F9-4C7C-8090-6F05BF032F7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99006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B6919-32D9-47A4-BF3A-06AED113D82D}" type="datetimeFigureOut">
              <a:rPr lang="hu-HU" smtClean="0"/>
              <a:t>2017.03.13.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58FD1-A9F9-4C7C-8090-6F05BF032F7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032000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B6919-32D9-47A4-BF3A-06AED113D82D}" type="datetimeFigureOut">
              <a:rPr lang="hu-HU" smtClean="0"/>
              <a:t>2017.03.13.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58FD1-A9F9-4C7C-8090-6F05BF032F7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699666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B6919-32D9-47A4-BF3A-06AED113D82D}" type="datetimeFigureOut">
              <a:rPr lang="hu-HU" smtClean="0"/>
              <a:t>2017.03.13.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58FD1-A9F9-4C7C-8090-6F05BF032F7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695078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B6919-32D9-47A4-BF3A-06AED113D82D}" type="datetimeFigureOut">
              <a:rPr lang="hu-HU" smtClean="0"/>
              <a:t>2017.03.13.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58FD1-A9F9-4C7C-8090-6F05BF032F7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799315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B6919-32D9-47A4-BF3A-06AED113D82D}" type="datetimeFigureOut">
              <a:rPr lang="hu-HU" smtClean="0"/>
              <a:t>2017.03.13.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58FD1-A9F9-4C7C-8090-6F05BF032F7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88199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DB6919-32D9-47A4-BF3A-06AED113D82D}" type="datetimeFigureOut">
              <a:rPr lang="hu-HU" smtClean="0"/>
              <a:t>2017.03.13.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558FD1-A9F9-4C7C-8090-6F05BF032F7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396546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hu-HU" sz="3200" b="1" dirty="0" smtClean="0"/>
              <a:t>CULTURE AND ORGANIZATIONAL CHANGE</a:t>
            </a:r>
            <a:endParaRPr lang="hu-HU" sz="3200" b="1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hu-HU" sz="2800" dirty="0" smtClean="0"/>
              <a:t>Prof. Károly Balaton</a:t>
            </a:r>
          </a:p>
          <a:p>
            <a:r>
              <a:rPr lang="hu-HU" sz="2800" dirty="0" smtClean="0"/>
              <a:t>Institute of Management</a:t>
            </a:r>
            <a:endParaRPr lang="hu-HU" sz="2800" dirty="0"/>
          </a:p>
        </p:txBody>
      </p:sp>
    </p:spTree>
    <p:extLst>
      <p:ext uri="{BB962C8B-B14F-4D97-AF65-F5344CB8AC3E}">
        <p14:creationId xmlns:p14="http://schemas.microsoft.com/office/powerpoint/2010/main" val="567106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200" b="1" dirty="0" smtClean="0"/>
              <a:t>STATEMENTS ON ORGANIZATIONAL FACTORS INFLUENCING INNOVATION</a:t>
            </a:r>
            <a:endParaRPr lang="hu-HU" sz="32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hu-HU" sz="2400" dirty="0" err="1" smtClean="0"/>
              <a:t>Members</a:t>
            </a:r>
            <a:r>
              <a:rPr lang="hu-HU" sz="2400" dirty="0" smtClean="0"/>
              <a:t> of </a:t>
            </a:r>
            <a:r>
              <a:rPr lang="hu-HU" sz="2400" dirty="0" err="1" smtClean="0"/>
              <a:t>organizations</a:t>
            </a:r>
            <a:r>
              <a:rPr lang="hu-HU" sz="2400" dirty="0" smtClean="0"/>
              <a:t> </a:t>
            </a:r>
            <a:r>
              <a:rPr lang="hu-HU" sz="2400" dirty="0" err="1" smtClean="0"/>
              <a:t>that</a:t>
            </a:r>
            <a:r>
              <a:rPr lang="hu-HU" sz="2400" dirty="0" smtClean="0"/>
              <a:t> </a:t>
            </a:r>
            <a:r>
              <a:rPr lang="hu-HU" sz="2400" dirty="0" err="1" smtClean="0"/>
              <a:t>strongly</a:t>
            </a:r>
            <a:r>
              <a:rPr lang="hu-HU" sz="2400" dirty="0" smtClean="0"/>
              <a:t> </a:t>
            </a:r>
            <a:r>
              <a:rPr lang="hu-HU" sz="2400" dirty="0" err="1" smtClean="0"/>
              <a:t>agree</a:t>
            </a:r>
            <a:r>
              <a:rPr lang="hu-HU" sz="2400" dirty="0" smtClean="0"/>
              <a:t> and </a:t>
            </a:r>
            <a:r>
              <a:rPr lang="hu-HU" sz="2400" dirty="0" err="1" smtClean="0"/>
              <a:t>care</a:t>
            </a:r>
            <a:r>
              <a:rPr lang="hu-HU" sz="2400" dirty="0" smtClean="0"/>
              <a:t> </a:t>
            </a:r>
            <a:r>
              <a:rPr lang="hu-HU" sz="2400" dirty="0" err="1" smtClean="0"/>
              <a:t>about</a:t>
            </a:r>
            <a:r>
              <a:rPr lang="hu-HU" sz="2400" dirty="0" smtClean="0"/>
              <a:t> </a:t>
            </a:r>
            <a:r>
              <a:rPr lang="hu-HU" sz="2400" dirty="0" err="1" smtClean="0"/>
              <a:t>norms</a:t>
            </a:r>
            <a:r>
              <a:rPr lang="hu-HU" sz="2400" dirty="0" smtClean="0"/>
              <a:t> </a:t>
            </a:r>
            <a:r>
              <a:rPr lang="hu-HU" sz="2400" dirty="0" err="1" smtClean="0"/>
              <a:t>that</a:t>
            </a:r>
            <a:r>
              <a:rPr lang="hu-HU" sz="2400" dirty="0" smtClean="0"/>
              <a:t> </a:t>
            </a:r>
            <a:r>
              <a:rPr lang="hu-HU" sz="2400" dirty="0" err="1" smtClean="0"/>
              <a:t>encourage</a:t>
            </a:r>
            <a:r>
              <a:rPr lang="hu-HU" sz="2400" dirty="0" smtClean="0"/>
              <a:t> </a:t>
            </a:r>
            <a:r>
              <a:rPr lang="hu-HU" sz="2400" dirty="0" err="1" smtClean="0"/>
              <a:t>the</a:t>
            </a:r>
            <a:r>
              <a:rPr lang="hu-HU" sz="2400" dirty="0" smtClean="0"/>
              <a:t> </a:t>
            </a:r>
            <a:r>
              <a:rPr lang="hu-HU" sz="2400" dirty="0" err="1" smtClean="0"/>
              <a:t>expression</a:t>
            </a:r>
            <a:r>
              <a:rPr lang="hu-HU" sz="2400" dirty="0" smtClean="0"/>
              <a:t> of </a:t>
            </a:r>
            <a:r>
              <a:rPr lang="hu-HU" sz="2400" dirty="0" err="1" smtClean="0"/>
              <a:t>creative</a:t>
            </a:r>
            <a:r>
              <a:rPr lang="hu-HU" sz="2400" dirty="0" smtClean="0"/>
              <a:t> </a:t>
            </a:r>
            <a:r>
              <a:rPr lang="hu-HU" sz="2400" dirty="0" err="1" smtClean="0"/>
              <a:t>ideas</a:t>
            </a:r>
            <a:r>
              <a:rPr lang="hu-HU" sz="2400" dirty="0" smtClean="0"/>
              <a:t> </a:t>
            </a:r>
            <a:r>
              <a:rPr lang="hu-HU" sz="2400" dirty="0" err="1" smtClean="0"/>
              <a:t>will</a:t>
            </a:r>
            <a:r>
              <a:rPr lang="hu-HU" sz="2400" dirty="0" smtClean="0"/>
              <a:t> </a:t>
            </a:r>
            <a:r>
              <a:rPr lang="hu-HU" sz="2400" dirty="0" err="1" smtClean="0"/>
              <a:t>generate</a:t>
            </a:r>
            <a:r>
              <a:rPr lang="hu-HU" sz="2400" dirty="0" smtClean="0"/>
              <a:t> more </a:t>
            </a:r>
            <a:r>
              <a:rPr lang="hu-HU" sz="2400" dirty="0" err="1" smtClean="0"/>
              <a:t>creative</a:t>
            </a:r>
            <a:r>
              <a:rPr lang="hu-HU" sz="2400" dirty="0" smtClean="0"/>
              <a:t> </a:t>
            </a:r>
            <a:r>
              <a:rPr lang="hu-HU" sz="2400" dirty="0" err="1" smtClean="0"/>
              <a:t>ideas</a:t>
            </a:r>
            <a:r>
              <a:rPr lang="hu-HU" sz="2400" dirty="0" smtClean="0"/>
              <a:t> </a:t>
            </a:r>
            <a:r>
              <a:rPr lang="hu-HU" sz="2400" dirty="0" err="1" smtClean="0"/>
              <a:t>than</a:t>
            </a:r>
            <a:r>
              <a:rPr lang="hu-HU" sz="2400" dirty="0" smtClean="0"/>
              <a:t> </a:t>
            </a:r>
            <a:r>
              <a:rPr lang="hu-HU" sz="2400" dirty="0" err="1" smtClean="0"/>
              <a:t>thos</a:t>
            </a:r>
            <a:r>
              <a:rPr lang="hu-HU" sz="2400" dirty="0" smtClean="0"/>
              <a:t> </a:t>
            </a:r>
            <a:r>
              <a:rPr lang="hu-HU" sz="2400" dirty="0" err="1" smtClean="0"/>
              <a:t>who</a:t>
            </a:r>
            <a:r>
              <a:rPr lang="hu-HU" sz="2400" dirty="0" smtClean="0"/>
              <a:t> </a:t>
            </a:r>
            <a:r>
              <a:rPr lang="hu-HU" sz="2400" dirty="0" err="1" smtClean="0"/>
              <a:t>agree</a:t>
            </a:r>
            <a:r>
              <a:rPr lang="hu-HU" sz="2400" dirty="0" smtClean="0"/>
              <a:t> less and/</a:t>
            </a:r>
            <a:r>
              <a:rPr lang="hu-HU" sz="2400" dirty="0" err="1" smtClean="0"/>
              <a:t>or</a:t>
            </a:r>
            <a:r>
              <a:rPr lang="hu-HU" sz="2400" dirty="0" smtClean="0"/>
              <a:t> </a:t>
            </a:r>
            <a:r>
              <a:rPr lang="hu-HU" sz="2400" dirty="0" err="1" smtClean="0"/>
              <a:t>care</a:t>
            </a:r>
            <a:r>
              <a:rPr lang="hu-HU" sz="2400" dirty="0" smtClean="0"/>
              <a:t> less </a:t>
            </a:r>
            <a:r>
              <a:rPr lang="hu-HU" sz="2400" dirty="0" err="1" smtClean="0"/>
              <a:t>about</a:t>
            </a:r>
            <a:r>
              <a:rPr lang="hu-HU" sz="2400" dirty="0" smtClean="0"/>
              <a:t> </a:t>
            </a:r>
            <a:r>
              <a:rPr lang="hu-HU" sz="2400" dirty="0" err="1" smtClean="0"/>
              <a:t>such</a:t>
            </a:r>
            <a:r>
              <a:rPr lang="hu-HU" sz="2400" dirty="0" smtClean="0"/>
              <a:t> </a:t>
            </a:r>
            <a:r>
              <a:rPr lang="hu-HU" sz="2400" dirty="0" err="1" smtClean="0"/>
              <a:t>norms</a:t>
            </a:r>
            <a:r>
              <a:rPr lang="hu-HU" sz="2400" dirty="0" smtClean="0"/>
              <a:t>. </a:t>
            </a:r>
          </a:p>
          <a:p>
            <a:pPr marL="457200" indent="-457200">
              <a:buFont typeface="+mj-lt"/>
              <a:buAutoNum type="arabicPeriod"/>
            </a:pPr>
            <a:endParaRPr lang="hu-HU" sz="2400" dirty="0"/>
          </a:p>
          <a:p>
            <a:pPr marL="457200" indent="-457200">
              <a:buFont typeface="+mj-lt"/>
              <a:buAutoNum type="arabicPeriod"/>
            </a:pPr>
            <a:r>
              <a:rPr lang="hu-HU" sz="2400" dirty="0" err="1" smtClean="0"/>
              <a:t>Members</a:t>
            </a:r>
            <a:r>
              <a:rPr lang="hu-HU" sz="2400" dirty="0" smtClean="0"/>
              <a:t> of </a:t>
            </a:r>
            <a:r>
              <a:rPr lang="hu-HU" sz="2400" dirty="0" err="1" smtClean="0"/>
              <a:t>organizations</a:t>
            </a:r>
            <a:r>
              <a:rPr lang="hu-HU" sz="2400" dirty="0" smtClean="0"/>
              <a:t> </a:t>
            </a:r>
            <a:r>
              <a:rPr lang="hu-HU" sz="2400" dirty="0" err="1" smtClean="0"/>
              <a:t>that</a:t>
            </a:r>
            <a:r>
              <a:rPr lang="hu-HU" sz="2400" dirty="0" smtClean="0"/>
              <a:t> </a:t>
            </a:r>
            <a:r>
              <a:rPr lang="hu-HU" sz="2400" dirty="0" err="1" smtClean="0"/>
              <a:t>both</a:t>
            </a:r>
            <a:r>
              <a:rPr lang="hu-HU" sz="2400" dirty="0" smtClean="0"/>
              <a:t> </a:t>
            </a:r>
            <a:r>
              <a:rPr lang="hu-HU" sz="2400" dirty="0" err="1" smtClean="0"/>
              <a:t>agree</a:t>
            </a:r>
            <a:r>
              <a:rPr lang="hu-HU" sz="2400" dirty="0" smtClean="0"/>
              <a:t> and </a:t>
            </a:r>
            <a:r>
              <a:rPr lang="hu-HU" sz="2400" dirty="0" err="1" smtClean="0"/>
              <a:t>care</a:t>
            </a:r>
            <a:r>
              <a:rPr lang="hu-HU" sz="2400" dirty="0" smtClean="0"/>
              <a:t> more </a:t>
            </a:r>
            <a:r>
              <a:rPr lang="hu-HU" sz="2400" dirty="0" err="1" smtClean="0"/>
              <a:t>about</a:t>
            </a:r>
            <a:r>
              <a:rPr lang="hu-HU" sz="2400" dirty="0" smtClean="0"/>
              <a:t> </a:t>
            </a:r>
            <a:r>
              <a:rPr lang="hu-HU" sz="2400" dirty="0" err="1" smtClean="0"/>
              <a:t>the</a:t>
            </a:r>
            <a:r>
              <a:rPr lang="hu-HU" sz="2400" dirty="0" smtClean="0"/>
              <a:t> </a:t>
            </a:r>
            <a:r>
              <a:rPr lang="hu-HU" sz="2400" dirty="0" err="1" smtClean="0"/>
              <a:t>value</a:t>
            </a:r>
            <a:r>
              <a:rPr lang="hu-HU" sz="2400" dirty="0" smtClean="0"/>
              <a:t> of </a:t>
            </a:r>
            <a:r>
              <a:rPr lang="hu-HU" sz="2400" dirty="0" err="1" smtClean="0"/>
              <a:t>task-oriented</a:t>
            </a:r>
            <a:r>
              <a:rPr lang="hu-HU" sz="2400" dirty="0" smtClean="0"/>
              <a:t> </a:t>
            </a:r>
            <a:r>
              <a:rPr lang="hu-HU" sz="2400" dirty="0" err="1" smtClean="0"/>
              <a:t>norms</a:t>
            </a:r>
            <a:r>
              <a:rPr lang="hu-HU" sz="2400" dirty="0" smtClean="0"/>
              <a:t> (</a:t>
            </a:r>
            <a:r>
              <a:rPr lang="hu-HU" sz="2400" dirty="0" err="1" smtClean="0"/>
              <a:t>e.g</a:t>
            </a:r>
            <a:r>
              <a:rPr lang="hu-HU" sz="2400" dirty="0" smtClean="0"/>
              <a:t>., being </a:t>
            </a:r>
            <a:r>
              <a:rPr lang="hu-HU" sz="2400" dirty="0" err="1" smtClean="0"/>
              <a:t>decisive</a:t>
            </a:r>
            <a:r>
              <a:rPr lang="hu-HU" sz="2400" dirty="0" smtClean="0"/>
              <a:t>, meeting </a:t>
            </a:r>
            <a:r>
              <a:rPr lang="hu-HU" sz="2400" dirty="0" err="1" smtClean="0"/>
              <a:t>deadlines</a:t>
            </a:r>
            <a:r>
              <a:rPr lang="hu-HU" sz="2400" dirty="0" smtClean="0"/>
              <a:t>) </a:t>
            </a:r>
            <a:r>
              <a:rPr lang="hu-HU" sz="2400" dirty="0" err="1" smtClean="0"/>
              <a:t>will</a:t>
            </a:r>
            <a:r>
              <a:rPr lang="hu-HU" sz="2400" dirty="0" smtClean="0"/>
              <a:t> be more </a:t>
            </a:r>
            <a:r>
              <a:rPr lang="hu-HU" sz="2400" dirty="0" err="1" smtClean="0"/>
              <a:t>likely</a:t>
            </a:r>
            <a:r>
              <a:rPr lang="hu-HU" sz="2400" dirty="0" smtClean="0"/>
              <a:t> </a:t>
            </a:r>
            <a:r>
              <a:rPr lang="hu-HU" sz="2400" dirty="0" err="1" smtClean="0"/>
              <a:t>to</a:t>
            </a:r>
            <a:r>
              <a:rPr lang="hu-HU" sz="2400" dirty="0" smtClean="0"/>
              <a:t> </a:t>
            </a:r>
            <a:r>
              <a:rPr lang="hu-HU" sz="2400" dirty="0" err="1" smtClean="0"/>
              <a:t>implement</a:t>
            </a:r>
            <a:r>
              <a:rPr lang="hu-HU" sz="2400" dirty="0" smtClean="0"/>
              <a:t> </a:t>
            </a:r>
            <a:r>
              <a:rPr lang="hu-HU" sz="2400" dirty="0" err="1" smtClean="0"/>
              <a:t>creative</a:t>
            </a:r>
            <a:r>
              <a:rPr lang="hu-HU" sz="2400" dirty="0" smtClean="0"/>
              <a:t> </a:t>
            </a:r>
            <a:r>
              <a:rPr lang="hu-HU" sz="2400" dirty="0" err="1" smtClean="0"/>
              <a:t>ideas</a:t>
            </a:r>
            <a:r>
              <a:rPr lang="hu-HU" sz="2400" dirty="0" smtClean="0"/>
              <a:t> </a:t>
            </a:r>
            <a:r>
              <a:rPr lang="hu-HU" sz="2400" dirty="0" err="1" smtClean="0"/>
              <a:t>successfull</a:t>
            </a:r>
            <a:r>
              <a:rPr lang="hu-HU" sz="2400" dirty="0" smtClean="0"/>
              <a:t> </a:t>
            </a:r>
            <a:r>
              <a:rPr lang="hu-HU" sz="2400" dirty="0" err="1" smtClean="0"/>
              <a:t>ythat</a:t>
            </a:r>
            <a:r>
              <a:rPr lang="hu-HU" sz="2400" dirty="0" smtClean="0"/>
              <a:t> </a:t>
            </a:r>
            <a:r>
              <a:rPr lang="hu-HU" sz="2400" dirty="0" err="1" smtClean="0"/>
              <a:t>will</a:t>
            </a:r>
            <a:r>
              <a:rPr lang="hu-HU" sz="2400" dirty="0" smtClean="0"/>
              <a:t> </a:t>
            </a:r>
            <a:r>
              <a:rPr lang="hu-HU" sz="2400" dirty="0" err="1" smtClean="0"/>
              <a:t>members</a:t>
            </a:r>
            <a:r>
              <a:rPr lang="hu-HU" sz="2400" dirty="0" smtClean="0"/>
              <a:t> of </a:t>
            </a:r>
            <a:r>
              <a:rPr lang="hu-HU" sz="2400" dirty="0" err="1" smtClean="0"/>
              <a:t>organizations</a:t>
            </a:r>
            <a:r>
              <a:rPr lang="hu-HU" sz="2400" dirty="0" smtClean="0"/>
              <a:t> </a:t>
            </a:r>
            <a:r>
              <a:rPr lang="hu-HU" sz="2400" dirty="0" err="1" smtClean="0"/>
              <a:t>that</a:t>
            </a:r>
            <a:r>
              <a:rPr lang="hu-HU" sz="2400" dirty="0" smtClean="0"/>
              <a:t> </a:t>
            </a:r>
            <a:r>
              <a:rPr lang="hu-HU" sz="2400" dirty="0" err="1" smtClean="0"/>
              <a:t>agree</a:t>
            </a:r>
            <a:r>
              <a:rPr lang="hu-HU" sz="2400" dirty="0" smtClean="0"/>
              <a:t> and/</a:t>
            </a:r>
            <a:r>
              <a:rPr lang="hu-HU" sz="2400" dirty="0" err="1" smtClean="0"/>
              <a:t>or</a:t>
            </a:r>
            <a:r>
              <a:rPr lang="hu-HU" sz="2400" dirty="0" smtClean="0"/>
              <a:t> </a:t>
            </a:r>
            <a:r>
              <a:rPr lang="hu-HU" sz="2400" dirty="0" err="1" smtClean="0"/>
              <a:t>care</a:t>
            </a:r>
            <a:r>
              <a:rPr lang="hu-HU" sz="2400" dirty="0" smtClean="0"/>
              <a:t> less </a:t>
            </a:r>
            <a:r>
              <a:rPr lang="hu-HU" sz="2400" dirty="0" err="1" smtClean="0"/>
              <a:t>about</a:t>
            </a:r>
            <a:r>
              <a:rPr lang="hu-HU" sz="2400" dirty="0" smtClean="0"/>
              <a:t> </a:t>
            </a:r>
            <a:r>
              <a:rPr lang="hu-HU" sz="2400" dirty="0" err="1" smtClean="0"/>
              <a:t>task-oriented</a:t>
            </a:r>
            <a:r>
              <a:rPr lang="hu-HU" sz="2400" dirty="0" smtClean="0"/>
              <a:t> </a:t>
            </a:r>
            <a:r>
              <a:rPr lang="hu-HU" sz="2400" dirty="0" err="1" smtClean="0"/>
              <a:t>norms</a:t>
            </a:r>
            <a:r>
              <a:rPr lang="hu-HU" sz="2400" dirty="0" smtClean="0"/>
              <a:t>. </a:t>
            </a:r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3489616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200" b="1" dirty="0" smtClean="0"/>
              <a:t>STATEMENTS ON ORGANIZATIONAL FACTORS INFLUENCING INNOVATION – </a:t>
            </a:r>
            <a:r>
              <a:rPr lang="hu-HU" sz="2800" dirty="0" err="1" smtClean="0"/>
              <a:t>continued</a:t>
            </a:r>
            <a:r>
              <a:rPr lang="hu-HU" sz="2800" dirty="0" smtClean="0"/>
              <a:t> </a:t>
            </a:r>
            <a:endParaRPr lang="hu-HU" sz="32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hu-HU" sz="2400" dirty="0" smtClean="0"/>
              <a:t>3.	</a:t>
            </a:r>
            <a:r>
              <a:rPr lang="hu-HU" sz="2400" dirty="0" err="1" smtClean="0"/>
              <a:t>Organizations</a:t>
            </a:r>
            <a:r>
              <a:rPr lang="hu-HU" sz="2400" dirty="0" smtClean="0"/>
              <a:t> </a:t>
            </a:r>
            <a:r>
              <a:rPr lang="hu-HU" sz="2400" dirty="0" err="1" smtClean="0"/>
              <a:t>emphasizing</a:t>
            </a:r>
            <a:r>
              <a:rPr lang="hu-HU" sz="2400" dirty="0" smtClean="0"/>
              <a:t> </a:t>
            </a:r>
            <a:r>
              <a:rPr lang="hu-HU" sz="2400" dirty="0" err="1" smtClean="0"/>
              <a:t>collectivistic</a:t>
            </a:r>
            <a:r>
              <a:rPr lang="hu-HU" sz="2400" dirty="0" smtClean="0"/>
              <a:t> </a:t>
            </a:r>
            <a:r>
              <a:rPr lang="hu-HU" sz="2400" dirty="0" err="1" smtClean="0"/>
              <a:t>norms</a:t>
            </a:r>
            <a:r>
              <a:rPr lang="hu-HU" sz="2400" dirty="0" smtClean="0"/>
              <a:t> and </a:t>
            </a:r>
            <a:r>
              <a:rPr lang="hu-HU" sz="2400" dirty="0" err="1" smtClean="0"/>
              <a:t>divergent</a:t>
            </a:r>
            <a:r>
              <a:rPr lang="hu-HU" sz="2400" dirty="0" smtClean="0"/>
              <a:t> </a:t>
            </a:r>
            <a:r>
              <a:rPr lang="hu-HU" sz="2400" dirty="0" err="1" smtClean="0"/>
              <a:t>thinking</a:t>
            </a:r>
            <a:r>
              <a:rPr lang="hu-HU" sz="2400" dirty="0" smtClean="0"/>
              <a:t> </a:t>
            </a:r>
            <a:r>
              <a:rPr lang="hu-HU" sz="2400" dirty="0" err="1" smtClean="0"/>
              <a:t>will</a:t>
            </a:r>
            <a:r>
              <a:rPr lang="hu-HU" sz="2400" dirty="0" smtClean="0"/>
              <a:t> </a:t>
            </a:r>
            <a:r>
              <a:rPr lang="hu-HU" sz="2400" dirty="0" err="1" smtClean="0"/>
              <a:t>perform</a:t>
            </a:r>
            <a:r>
              <a:rPr lang="hu-HU" sz="2400" dirty="0" smtClean="0"/>
              <a:t> </a:t>
            </a:r>
            <a:r>
              <a:rPr lang="hu-HU" sz="2400" dirty="0" err="1" smtClean="0"/>
              <a:t>better</a:t>
            </a:r>
            <a:r>
              <a:rPr lang="hu-HU" sz="2400" dirty="0" smtClean="0"/>
              <a:t> </a:t>
            </a:r>
            <a:r>
              <a:rPr lang="hu-HU" sz="2400" dirty="0" err="1" smtClean="0"/>
              <a:t>during</a:t>
            </a:r>
            <a:r>
              <a:rPr lang="hu-HU" sz="2400" dirty="0" smtClean="0"/>
              <a:t> </a:t>
            </a:r>
            <a:r>
              <a:rPr lang="hu-HU" sz="2400" dirty="0" err="1" smtClean="0"/>
              <a:t>the</a:t>
            </a:r>
            <a:r>
              <a:rPr lang="hu-HU" sz="2400" dirty="0" smtClean="0"/>
              <a:t> </a:t>
            </a:r>
            <a:r>
              <a:rPr lang="hu-HU" sz="2400" dirty="0" err="1" smtClean="0"/>
              <a:t>creativity</a:t>
            </a:r>
            <a:r>
              <a:rPr lang="hu-HU" sz="2400" dirty="0" smtClean="0"/>
              <a:t> </a:t>
            </a:r>
            <a:r>
              <a:rPr lang="hu-HU" sz="2400" dirty="0" err="1" smtClean="0"/>
              <a:t>stage</a:t>
            </a:r>
            <a:r>
              <a:rPr lang="hu-HU" sz="2400" dirty="0" smtClean="0"/>
              <a:t> of </a:t>
            </a:r>
            <a:r>
              <a:rPr lang="hu-HU" sz="2400" dirty="0" err="1" smtClean="0"/>
              <a:t>innovation</a:t>
            </a:r>
            <a:r>
              <a:rPr lang="hu-HU" sz="2400" dirty="0" smtClean="0"/>
              <a:t> </a:t>
            </a:r>
            <a:r>
              <a:rPr lang="hu-HU" sz="2400" dirty="0" err="1" smtClean="0"/>
              <a:t>than</a:t>
            </a:r>
            <a:r>
              <a:rPr lang="hu-HU" sz="2400" dirty="0" smtClean="0"/>
              <a:t> </a:t>
            </a:r>
            <a:r>
              <a:rPr lang="hu-HU" sz="2400" dirty="0" err="1" smtClean="0"/>
              <a:t>will</a:t>
            </a:r>
            <a:r>
              <a:rPr lang="hu-HU" sz="2400" dirty="0" smtClean="0"/>
              <a:t> </a:t>
            </a:r>
            <a:r>
              <a:rPr lang="hu-HU" sz="2400" dirty="0" err="1" smtClean="0"/>
              <a:t>organizations</a:t>
            </a:r>
            <a:r>
              <a:rPr lang="hu-HU" sz="2400" dirty="0" smtClean="0"/>
              <a:t> </a:t>
            </a:r>
            <a:r>
              <a:rPr lang="hu-HU" sz="2400" dirty="0" err="1" smtClean="0"/>
              <a:t>emphasizing</a:t>
            </a:r>
            <a:r>
              <a:rPr lang="hu-HU" sz="2400" dirty="0" smtClean="0"/>
              <a:t> </a:t>
            </a:r>
            <a:r>
              <a:rPr lang="hu-HU" sz="2400" dirty="0" err="1" smtClean="0"/>
              <a:t>only</a:t>
            </a:r>
            <a:r>
              <a:rPr lang="hu-HU" sz="2400" dirty="0" smtClean="0"/>
              <a:t> </a:t>
            </a:r>
            <a:r>
              <a:rPr lang="hu-HU" sz="2400" dirty="0" err="1" smtClean="0"/>
              <a:t>one</a:t>
            </a:r>
            <a:r>
              <a:rPr lang="hu-HU" sz="2400" dirty="0" smtClean="0"/>
              <a:t> </a:t>
            </a:r>
            <a:r>
              <a:rPr lang="hu-HU" sz="2400" dirty="0" err="1" smtClean="0"/>
              <a:t>or</a:t>
            </a:r>
            <a:r>
              <a:rPr lang="hu-HU" sz="2400" dirty="0" smtClean="0"/>
              <a:t> </a:t>
            </a:r>
            <a:r>
              <a:rPr lang="hu-HU" sz="2400" dirty="0" err="1" smtClean="0"/>
              <a:t>the</a:t>
            </a:r>
            <a:r>
              <a:rPr lang="hu-HU" sz="2400" dirty="0" smtClean="0"/>
              <a:t> </a:t>
            </a:r>
            <a:r>
              <a:rPr lang="hu-HU" sz="2400" dirty="0" err="1" smtClean="0"/>
              <a:t>other</a:t>
            </a:r>
            <a:r>
              <a:rPr lang="hu-HU" sz="2400" dirty="0" smtClean="0"/>
              <a:t>, </a:t>
            </a:r>
            <a:r>
              <a:rPr lang="hu-HU" sz="2400" dirty="0" err="1" smtClean="0"/>
              <a:t>or</a:t>
            </a:r>
            <a:r>
              <a:rPr lang="hu-HU" sz="2400" dirty="0" smtClean="0"/>
              <a:t> </a:t>
            </a:r>
            <a:r>
              <a:rPr lang="hu-HU" sz="2400" dirty="0" err="1" smtClean="0"/>
              <a:t>neither</a:t>
            </a:r>
            <a:r>
              <a:rPr lang="hu-HU" sz="2400" dirty="0" smtClean="0"/>
              <a:t>, </a:t>
            </a:r>
            <a:r>
              <a:rPr lang="hu-HU" sz="2400" dirty="0" err="1" smtClean="0"/>
              <a:t>or</a:t>
            </a:r>
            <a:r>
              <a:rPr lang="hu-HU" sz="2400" dirty="0" smtClean="0"/>
              <a:t> </a:t>
            </a:r>
            <a:r>
              <a:rPr lang="hu-HU" sz="2400" dirty="0" err="1" smtClean="0"/>
              <a:t>both</a:t>
            </a:r>
            <a:r>
              <a:rPr lang="hu-HU" sz="2400" dirty="0" smtClean="0"/>
              <a:t> </a:t>
            </a:r>
            <a:r>
              <a:rPr lang="hu-HU" sz="2400" dirty="0" err="1" smtClean="0"/>
              <a:t>at</a:t>
            </a:r>
            <a:r>
              <a:rPr lang="hu-HU" sz="2400" dirty="0" smtClean="0"/>
              <a:t> a </a:t>
            </a:r>
            <a:r>
              <a:rPr lang="hu-HU" sz="2400" dirty="0" err="1" smtClean="0"/>
              <a:t>low</a:t>
            </a:r>
            <a:r>
              <a:rPr lang="hu-HU" sz="2400" dirty="0" smtClean="0"/>
              <a:t> </a:t>
            </a:r>
            <a:r>
              <a:rPr lang="hu-HU" sz="2400" dirty="0" err="1" smtClean="0"/>
              <a:t>level</a:t>
            </a:r>
            <a:r>
              <a:rPr lang="hu-HU" sz="2400" dirty="0" smtClean="0"/>
              <a:t>.</a:t>
            </a:r>
          </a:p>
          <a:p>
            <a:pPr marL="0" indent="0">
              <a:buNone/>
            </a:pPr>
            <a:r>
              <a:rPr lang="hu-HU" sz="2400" dirty="0" smtClean="0"/>
              <a:t>4.	</a:t>
            </a:r>
            <a:r>
              <a:rPr lang="hu-HU" sz="2400" dirty="0" err="1" smtClean="0"/>
              <a:t>Organizations</a:t>
            </a:r>
            <a:r>
              <a:rPr lang="hu-HU" sz="2400" dirty="0" smtClean="0"/>
              <a:t> </a:t>
            </a:r>
            <a:r>
              <a:rPr lang="hu-HU" sz="2400" dirty="0" err="1" smtClean="0"/>
              <a:t>emphasizing</a:t>
            </a:r>
            <a:r>
              <a:rPr lang="hu-HU" sz="2400" dirty="0" smtClean="0"/>
              <a:t> </a:t>
            </a:r>
            <a:r>
              <a:rPr lang="hu-HU" sz="2400" dirty="0" err="1" smtClean="0"/>
              <a:t>collectivistic</a:t>
            </a:r>
            <a:r>
              <a:rPr lang="hu-HU" sz="2400" dirty="0" smtClean="0"/>
              <a:t> </a:t>
            </a:r>
            <a:r>
              <a:rPr lang="hu-HU" sz="2400" dirty="0" err="1" smtClean="0"/>
              <a:t>norms</a:t>
            </a:r>
            <a:r>
              <a:rPr lang="hu-HU" sz="2400" dirty="0" smtClean="0"/>
              <a:t> and </a:t>
            </a:r>
            <a:r>
              <a:rPr lang="hu-HU" sz="2400" dirty="0" err="1" smtClean="0"/>
              <a:t>non-divergent</a:t>
            </a:r>
            <a:r>
              <a:rPr lang="hu-HU" sz="2400" dirty="0" smtClean="0"/>
              <a:t> </a:t>
            </a:r>
            <a:r>
              <a:rPr lang="hu-HU" sz="2400" dirty="0" err="1" smtClean="0"/>
              <a:t>thinking</a:t>
            </a:r>
            <a:r>
              <a:rPr lang="hu-HU" sz="2400" dirty="0" smtClean="0"/>
              <a:t> </a:t>
            </a:r>
            <a:r>
              <a:rPr lang="hu-HU" sz="2400" dirty="0" err="1" smtClean="0"/>
              <a:t>will</a:t>
            </a:r>
            <a:r>
              <a:rPr lang="hu-HU" sz="2400" dirty="0" smtClean="0"/>
              <a:t> </a:t>
            </a:r>
            <a:r>
              <a:rPr lang="hu-HU" sz="2400" dirty="0" err="1" smtClean="0"/>
              <a:t>perform</a:t>
            </a:r>
            <a:r>
              <a:rPr lang="hu-HU" sz="2400" dirty="0" smtClean="0"/>
              <a:t> </a:t>
            </a:r>
            <a:r>
              <a:rPr lang="hu-HU" sz="2400" dirty="0" err="1" smtClean="0"/>
              <a:t>better</a:t>
            </a:r>
            <a:r>
              <a:rPr lang="hu-HU" sz="2400" dirty="0" smtClean="0"/>
              <a:t> </a:t>
            </a:r>
            <a:r>
              <a:rPr lang="hu-HU" sz="2400" dirty="0" err="1" smtClean="0"/>
              <a:t>during</a:t>
            </a:r>
            <a:r>
              <a:rPr lang="hu-HU" sz="2400" dirty="0" smtClean="0"/>
              <a:t> </a:t>
            </a:r>
            <a:r>
              <a:rPr lang="hu-HU" sz="2400" dirty="0" err="1" smtClean="0"/>
              <a:t>the</a:t>
            </a:r>
            <a:r>
              <a:rPr lang="hu-HU" sz="2400" dirty="0" smtClean="0"/>
              <a:t> </a:t>
            </a:r>
            <a:r>
              <a:rPr lang="hu-HU" sz="2400" dirty="0" err="1" smtClean="0"/>
              <a:t>implementation</a:t>
            </a:r>
            <a:r>
              <a:rPr lang="hu-HU" sz="2400" dirty="0" smtClean="0"/>
              <a:t> </a:t>
            </a:r>
            <a:r>
              <a:rPr lang="hu-HU" sz="2400" dirty="0" err="1" smtClean="0"/>
              <a:t>stage</a:t>
            </a:r>
            <a:r>
              <a:rPr lang="hu-HU" sz="2400" dirty="0" smtClean="0"/>
              <a:t> of </a:t>
            </a:r>
            <a:r>
              <a:rPr lang="hu-HU" sz="2400" dirty="0" err="1" smtClean="0"/>
              <a:t>innovation</a:t>
            </a:r>
            <a:r>
              <a:rPr lang="hu-HU" sz="2400" dirty="0" smtClean="0"/>
              <a:t> </a:t>
            </a:r>
            <a:r>
              <a:rPr lang="hu-HU" sz="2400" dirty="0" err="1" smtClean="0"/>
              <a:t>than</a:t>
            </a:r>
            <a:r>
              <a:rPr lang="hu-HU" sz="2400" dirty="0" smtClean="0"/>
              <a:t> </a:t>
            </a:r>
            <a:r>
              <a:rPr lang="hu-HU" sz="2400" dirty="0" err="1" smtClean="0"/>
              <a:t>will</a:t>
            </a:r>
            <a:r>
              <a:rPr lang="hu-HU" sz="2400" dirty="0" smtClean="0"/>
              <a:t> </a:t>
            </a:r>
            <a:r>
              <a:rPr lang="hu-HU" sz="2400" dirty="0" err="1" smtClean="0"/>
              <a:t>organizations</a:t>
            </a:r>
            <a:r>
              <a:rPr lang="hu-HU" sz="2400" dirty="0" smtClean="0"/>
              <a:t> </a:t>
            </a:r>
            <a:r>
              <a:rPr lang="hu-HU" sz="2400" dirty="0" err="1" smtClean="0"/>
              <a:t>emphasizing</a:t>
            </a:r>
            <a:r>
              <a:rPr lang="hu-HU" sz="2400" dirty="0" smtClean="0"/>
              <a:t> </a:t>
            </a:r>
            <a:r>
              <a:rPr lang="hu-HU" sz="2400" dirty="0" err="1" smtClean="0"/>
              <a:t>only</a:t>
            </a:r>
            <a:r>
              <a:rPr lang="hu-HU" sz="2400" dirty="0" smtClean="0"/>
              <a:t> </a:t>
            </a:r>
            <a:r>
              <a:rPr lang="hu-HU" sz="2400" dirty="0" err="1" smtClean="0"/>
              <a:t>one</a:t>
            </a:r>
            <a:r>
              <a:rPr lang="hu-HU" sz="2400" dirty="0" smtClean="0"/>
              <a:t> </a:t>
            </a:r>
            <a:r>
              <a:rPr lang="hu-HU" sz="2400" dirty="0" err="1" smtClean="0"/>
              <a:t>or</a:t>
            </a:r>
            <a:r>
              <a:rPr lang="hu-HU" sz="2400" dirty="0" smtClean="0"/>
              <a:t> </a:t>
            </a:r>
            <a:r>
              <a:rPr lang="hu-HU" sz="2400" dirty="0" err="1" smtClean="0"/>
              <a:t>the</a:t>
            </a:r>
            <a:r>
              <a:rPr lang="hu-HU" sz="2400" dirty="0" smtClean="0"/>
              <a:t> </a:t>
            </a:r>
            <a:r>
              <a:rPr lang="hu-HU" sz="2400" dirty="0" err="1" smtClean="0"/>
              <a:t>other</a:t>
            </a:r>
            <a:r>
              <a:rPr lang="hu-HU" sz="2400" dirty="0" smtClean="0"/>
              <a:t>, </a:t>
            </a:r>
            <a:r>
              <a:rPr lang="hu-HU" sz="2400" dirty="0" err="1" smtClean="0"/>
              <a:t>or</a:t>
            </a:r>
            <a:r>
              <a:rPr lang="hu-HU" sz="2400" dirty="0" smtClean="0"/>
              <a:t> </a:t>
            </a:r>
            <a:r>
              <a:rPr lang="hu-HU" sz="2400" dirty="0" err="1" smtClean="0"/>
              <a:t>neither</a:t>
            </a:r>
            <a:r>
              <a:rPr lang="hu-HU" sz="2400" dirty="0" smtClean="0"/>
              <a:t>, </a:t>
            </a:r>
            <a:r>
              <a:rPr lang="hu-HU" sz="2400" dirty="0" err="1" smtClean="0"/>
              <a:t>or</a:t>
            </a:r>
            <a:r>
              <a:rPr lang="hu-HU" sz="2400" dirty="0" smtClean="0"/>
              <a:t> </a:t>
            </a:r>
            <a:r>
              <a:rPr lang="hu-HU" sz="2400" dirty="0" err="1" smtClean="0"/>
              <a:t>both</a:t>
            </a:r>
            <a:r>
              <a:rPr lang="hu-HU" sz="2400" dirty="0" smtClean="0"/>
              <a:t> </a:t>
            </a:r>
            <a:r>
              <a:rPr lang="hu-HU" sz="2400" dirty="0" err="1" smtClean="0"/>
              <a:t>at</a:t>
            </a:r>
            <a:r>
              <a:rPr lang="hu-HU" sz="2400" dirty="0" smtClean="0"/>
              <a:t> a </a:t>
            </a:r>
            <a:r>
              <a:rPr lang="hu-HU" sz="2400" dirty="0" err="1" smtClean="0"/>
              <a:t>low</a:t>
            </a:r>
            <a:r>
              <a:rPr lang="hu-HU" sz="2400" dirty="0" smtClean="0"/>
              <a:t> </a:t>
            </a:r>
            <a:r>
              <a:rPr lang="hu-HU" sz="2400" dirty="0" err="1" smtClean="0"/>
              <a:t>level</a:t>
            </a:r>
            <a:r>
              <a:rPr lang="hu-HU" sz="2400" dirty="0" smtClean="0"/>
              <a:t>. </a:t>
            </a:r>
          </a:p>
          <a:p>
            <a:pPr marL="0" indent="0">
              <a:buNone/>
            </a:pPr>
            <a:r>
              <a:rPr lang="hu-HU" sz="2400" dirty="0" smtClean="0"/>
              <a:t>5.	</a:t>
            </a:r>
            <a:r>
              <a:rPr lang="hu-HU" sz="2400" dirty="0" err="1" smtClean="0"/>
              <a:t>Collectivistic</a:t>
            </a:r>
            <a:r>
              <a:rPr lang="hu-HU" sz="2400" dirty="0" smtClean="0"/>
              <a:t> </a:t>
            </a:r>
            <a:r>
              <a:rPr lang="hu-HU" sz="2400" dirty="0" err="1" smtClean="0"/>
              <a:t>organizations</a:t>
            </a:r>
            <a:r>
              <a:rPr lang="hu-HU" sz="2400" dirty="0" smtClean="0"/>
              <a:t> </a:t>
            </a:r>
            <a:r>
              <a:rPr lang="hu-HU" sz="2400" dirty="0" err="1" smtClean="0"/>
              <a:t>that</a:t>
            </a:r>
            <a:r>
              <a:rPr lang="hu-HU" sz="2400" dirty="0" smtClean="0"/>
              <a:t> </a:t>
            </a:r>
            <a:r>
              <a:rPr lang="hu-HU" sz="2400" dirty="0" err="1" smtClean="0"/>
              <a:t>emphasize</a:t>
            </a:r>
            <a:r>
              <a:rPr lang="hu-HU" sz="2400" dirty="0" smtClean="0"/>
              <a:t> </a:t>
            </a:r>
            <a:r>
              <a:rPr lang="hu-HU" sz="2400" dirty="0" err="1" smtClean="0"/>
              <a:t>the</a:t>
            </a:r>
            <a:r>
              <a:rPr lang="hu-HU" sz="2400" dirty="0" smtClean="0"/>
              <a:t> </a:t>
            </a:r>
            <a:r>
              <a:rPr lang="hu-HU" sz="2400" dirty="0" err="1" smtClean="0"/>
              <a:t>horizontal</a:t>
            </a:r>
            <a:r>
              <a:rPr lang="hu-HU" sz="2400" dirty="0" smtClean="0"/>
              <a:t> </a:t>
            </a:r>
            <a:r>
              <a:rPr lang="hu-HU" sz="2400" dirty="0" err="1" smtClean="0"/>
              <a:t>form</a:t>
            </a:r>
            <a:r>
              <a:rPr lang="hu-HU" sz="2400" dirty="0" smtClean="0"/>
              <a:t> of </a:t>
            </a:r>
            <a:r>
              <a:rPr lang="hu-HU" sz="2400" dirty="0" err="1" smtClean="0"/>
              <a:t>collectivism</a:t>
            </a:r>
            <a:r>
              <a:rPr lang="hu-HU" sz="2400" dirty="0" smtClean="0"/>
              <a:t> </a:t>
            </a:r>
            <a:r>
              <a:rPr lang="hu-HU" sz="2400" dirty="0" err="1" smtClean="0"/>
              <a:t>during</a:t>
            </a:r>
            <a:r>
              <a:rPr lang="hu-HU" sz="2400" dirty="0" smtClean="0"/>
              <a:t> </a:t>
            </a:r>
            <a:r>
              <a:rPr lang="hu-HU" sz="2400" dirty="0" err="1" smtClean="0"/>
              <a:t>the</a:t>
            </a:r>
            <a:r>
              <a:rPr lang="hu-HU" sz="2400" dirty="0" smtClean="0"/>
              <a:t> </a:t>
            </a:r>
            <a:r>
              <a:rPr lang="hu-HU" sz="2400" dirty="0" err="1" smtClean="0"/>
              <a:t>creativity</a:t>
            </a:r>
            <a:r>
              <a:rPr lang="hu-HU" sz="2400" dirty="0" smtClean="0"/>
              <a:t> </a:t>
            </a:r>
            <a:r>
              <a:rPr lang="hu-HU" sz="2400" dirty="0" err="1" smtClean="0"/>
              <a:t>stage</a:t>
            </a:r>
            <a:r>
              <a:rPr lang="hu-HU" sz="2400" dirty="0" smtClean="0"/>
              <a:t> and </a:t>
            </a:r>
            <a:r>
              <a:rPr lang="hu-HU" sz="2400" dirty="0" err="1" smtClean="0"/>
              <a:t>the</a:t>
            </a:r>
            <a:r>
              <a:rPr lang="hu-HU" sz="2400" dirty="0" smtClean="0"/>
              <a:t> </a:t>
            </a:r>
            <a:r>
              <a:rPr lang="hu-HU" sz="2400" dirty="0" err="1" smtClean="0"/>
              <a:t>vertical</a:t>
            </a:r>
            <a:r>
              <a:rPr lang="hu-HU" sz="2400" dirty="0" smtClean="0"/>
              <a:t> </a:t>
            </a:r>
            <a:r>
              <a:rPr lang="hu-HU" sz="2400" dirty="0" err="1" smtClean="0"/>
              <a:t>form</a:t>
            </a:r>
            <a:r>
              <a:rPr lang="hu-HU" sz="2400" dirty="0" smtClean="0"/>
              <a:t> </a:t>
            </a:r>
            <a:r>
              <a:rPr lang="hu-HU" sz="2400" dirty="0" err="1" smtClean="0"/>
              <a:t>during</a:t>
            </a:r>
            <a:r>
              <a:rPr lang="hu-HU" sz="2400" dirty="0" smtClean="0"/>
              <a:t> </a:t>
            </a:r>
            <a:r>
              <a:rPr lang="hu-HU" sz="2400" dirty="0" err="1" smtClean="0"/>
              <a:t>the</a:t>
            </a:r>
            <a:r>
              <a:rPr lang="hu-HU" sz="2400" dirty="0" smtClean="0"/>
              <a:t> </a:t>
            </a:r>
            <a:r>
              <a:rPr lang="hu-HU" sz="2400" dirty="0" err="1" smtClean="0"/>
              <a:t>implementation</a:t>
            </a:r>
            <a:r>
              <a:rPr lang="hu-HU" sz="2400" dirty="0" smtClean="0"/>
              <a:t> </a:t>
            </a:r>
            <a:r>
              <a:rPr lang="hu-HU" sz="2400" dirty="0" err="1" smtClean="0"/>
              <a:t>stage</a:t>
            </a:r>
            <a:r>
              <a:rPr lang="hu-HU" sz="2400" dirty="0" smtClean="0"/>
              <a:t> </a:t>
            </a:r>
            <a:r>
              <a:rPr lang="hu-HU" sz="2400" dirty="0" err="1" smtClean="0"/>
              <a:t>will</a:t>
            </a:r>
            <a:r>
              <a:rPr lang="hu-HU" sz="2400" dirty="0" smtClean="0"/>
              <a:t> </a:t>
            </a:r>
            <a:r>
              <a:rPr lang="hu-HU" sz="2400" dirty="0" err="1" smtClean="0"/>
              <a:t>produce</a:t>
            </a:r>
            <a:r>
              <a:rPr lang="hu-HU" sz="2400" dirty="0" smtClean="0"/>
              <a:t> more and </a:t>
            </a:r>
            <a:r>
              <a:rPr lang="hu-HU" sz="2400" dirty="0" err="1" smtClean="0"/>
              <a:t>higher</a:t>
            </a:r>
            <a:r>
              <a:rPr lang="hu-HU" sz="2400" dirty="0" smtClean="0"/>
              <a:t> </a:t>
            </a:r>
            <a:r>
              <a:rPr lang="hu-HU" sz="2400" dirty="0" err="1" smtClean="0"/>
              <a:t>quality</a:t>
            </a:r>
            <a:r>
              <a:rPr lang="hu-HU" sz="2400" dirty="0" smtClean="0"/>
              <a:t> </a:t>
            </a:r>
            <a:r>
              <a:rPr lang="hu-HU" sz="2400" dirty="0" err="1" smtClean="0"/>
              <a:t>innovation</a:t>
            </a:r>
            <a:r>
              <a:rPr lang="hu-HU" sz="2400" dirty="0" smtClean="0"/>
              <a:t>. </a:t>
            </a:r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1703733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200" b="1" dirty="0" smtClean="0"/>
              <a:t>	STATEMENTS ON ORGANIZATIONAL FACTORS INFLUENCING INNOVATION – </a:t>
            </a:r>
            <a:r>
              <a:rPr lang="hu-HU" sz="2800" dirty="0" err="1" smtClean="0"/>
              <a:t>continued</a:t>
            </a:r>
            <a:r>
              <a:rPr lang="hu-HU" sz="2800" dirty="0" smtClean="0"/>
              <a:t> </a:t>
            </a:r>
            <a:endParaRPr lang="hu-HU" sz="32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AutoNum type="arabicPeriod" startAt="6"/>
            </a:pPr>
            <a:r>
              <a:rPr lang="hu-HU" sz="2400" dirty="0" err="1" smtClean="0"/>
              <a:t>Organizations</a:t>
            </a:r>
            <a:r>
              <a:rPr lang="hu-HU" sz="2400" dirty="0" smtClean="0"/>
              <a:t> </a:t>
            </a:r>
            <a:r>
              <a:rPr lang="hu-HU" sz="2400" dirty="0" err="1" smtClean="0"/>
              <a:t>with</a:t>
            </a:r>
            <a:r>
              <a:rPr lang="hu-HU" sz="2400" dirty="0" smtClean="0"/>
              <a:t> a </a:t>
            </a:r>
            <a:r>
              <a:rPr lang="hu-HU" sz="2400" dirty="0" err="1" smtClean="0"/>
              <a:t>collectivistic</a:t>
            </a:r>
            <a:r>
              <a:rPr lang="hu-HU" sz="2400" dirty="0" smtClean="0"/>
              <a:t> </a:t>
            </a:r>
            <a:r>
              <a:rPr lang="hu-HU" sz="2400" dirty="0" err="1" smtClean="0"/>
              <a:t>orientation</a:t>
            </a:r>
            <a:r>
              <a:rPr lang="hu-HU" sz="2400" dirty="0" smtClean="0"/>
              <a:t> </a:t>
            </a:r>
            <a:r>
              <a:rPr lang="hu-HU" sz="2400" dirty="0" err="1" smtClean="0"/>
              <a:t>will</a:t>
            </a:r>
            <a:r>
              <a:rPr lang="hu-HU" sz="2400" dirty="0" smtClean="0"/>
              <a:t> be more </a:t>
            </a:r>
            <a:r>
              <a:rPr lang="hu-HU" sz="2400" dirty="0" err="1" smtClean="0"/>
              <a:t>likely</a:t>
            </a:r>
            <a:r>
              <a:rPr lang="hu-HU" sz="2400" dirty="0" smtClean="0"/>
              <a:t> </a:t>
            </a:r>
            <a:r>
              <a:rPr lang="hu-HU" sz="2400" dirty="0" err="1" smtClean="0"/>
              <a:t>to</a:t>
            </a:r>
            <a:r>
              <a:rPr lang="hu-HU" sz="2400" dirty="0" smtClean="0"/>
              <a:t> </a:t>
            </a:r>
            <a:r>
              <a:rPr lang="hu-HU" sz="2400" dirty="0" err="1" smtClean="0"/>
              <a:t>develop</a:t>
            </a:r>
            <a:r>
              <a:rPr lang="hu-HU" sz="2400" dirty="0" smtClean="0"/>
              <a:t> </a:t>
            </a:r>
            <a:r>
              <a:rPr lang="hu-HU" sz="2400" dirty="0" err="1" smtClean="0"/>
              <a:t>successful</a:t>
            </a:r>
            <a:r>
              <a:rPr lang="hu-HU" sz="2400" dirty="0" smtClean="0"/>
              <a:t> </a:t>
            </a:r>
            <a:r>
              <a:rPr lang="hu-HU" sz="2400" dirty="0" err="1" smtClean="0"/>
              <a:t>radical</a:t>
            </a:r>
            <a:r>
              <a:rPr lang="hu-HU" sz="2400" dirty="0" smtClean="0"/>
              <a:t> and </a:t>
            </a:r>
            <a:r>
              <a:rPr lang="hu-HU" sz="2400" dirty="0" err="1" smtClean="0"/>
              <a:t>routine</a:t>
            </a:r>
            <a:r>
              <a:rPr lang="hu-HU" sz="2400" dirty="0" smtClean="0"/>
              <a:t> </a:t>
            </a:r>
            <a:r>
              <a:rPr lang="hu-HU" sz="2400" dirty="0" err="1" smtClean="0"/>
              <a:t>innovations</a:t>
            </a:r>
            <a:r>
              <a:rPr lang="hu-HU" sz="2400" dirty="0" smtClean="0"/>
              <a:t> </a:t>
            </a:r>
            <a:r>
              <a:rPr lang="hu-HU" sz="2400" dirty="0" err="1" smtClean="0"/>
              <a:t>than</a:t>
            </a:r>
            <a:r>
              <a:rPr lang="hu-HU" sz="2400" dirty="0" smtClean="0"/>
              <a:t> </a:t>
            </a:r>
            <a:r>
              <a:rPr lang="hu-HU" sz="2400" dirty="0" err="1" smtClean="0"/>
              <a:t>will</a:t>
            </a:r>
            <a:r>
              <a:rPr lang="hu-HU" sz="2400" dirty="0" smtClean="0"/>
              <a:t> </a:t>
            </a:r>
            <a:r>
              <a:rPr lang="hu-HU" sz="2400" dirty="0" err="1" smtClean="0"/>
              <a:t>organizations</a:t>
            </a:r>
            <a:r>
              <a:rPr lang="hu-HU" sz="2400" dirty="0" smtClean="0"/>
              <a:t> </a:t>
            </a:r>
            <a:r>
              <a:rPr lang="hu-HU" sz="2400" dirty="0" err="1" smtClean="0"/>
              <a:t>with</a:t>
            </a:r>
            <a:r>
              <a:rPr lang="hu-HU" sz="2400" dirty="0" smtClean="0"/>
              <a:t> an </a:t>
            </a:r>
            <a:r>
              <a:rPr lang="hu-HU" sz="2400" dirty="0" err="1" smtClean="0"/>
              <a:t>individualistic</a:t>
            </a:r>
            <a:r>
              <a:rPr lang="hu-HU" sz="2400" dirty="0" smtClean="0"/>
              <a:t> </a:t>
            </a:r>
            <a:r>
              <a:rPr lang="hu-HU" sz="2400" dirty="0" err="1" smtClean="0"/>
              <a:t>orientation</a:t>
            </a:r>
            <a:r>
              <a:rPr lang="hu-HU" sz="2400" dirty="0" smtClean="0"/>
              <a:t>. </a:t>
            </a:r>
          </a:p>
          <a:p>
            <a:pPr marL="457200" indent="-457200">
              <a:buAutoNum type="arabicPeriod" startAt="6"/>
            </a:pPr>
            <a:r>
              <a:rPr lang="hu-HU" sz="2400" dirty="0" err="1" smtClean="0"/>
              <a:t>Organizations</a:t>
            </a:r>
            <a:r>
              <a:rPr lang="hu-HU" sz="2400" dirty="0" smtClean="0"/>
              <a:t> </a:t>
            </a:r>
            <a:r>
              <a:rPr lang="hu-HU" sz="2400" dirty="0" err="1" smtClean="0"/>
              <a:t>employing</a:t>
            </a:r>
            <a:r>
              <a:rPr lang="hu-HU" sz="2400" dirty="0" smtClean="0"/>
              <a:t> </a:t>
            </a:r>
            <a:r>
              <a:rPr lang="hu-HU" sz="2400" dirty="0" err="1" smtClean="0"/>
              <a:t>members</a:t>
            </a:r>
            <a:r>
              <a:rPr lang="hu-HU" sz="2400" dirty="0" smtClean="0"/>
              <a:t> </a:t>
            </a:r>
            <a:r>
              <a:rPr lang="hu-HU" sz="2400" dirty="0" err="1" smtClean="0"/>
              <a:t>who</a:t>
            </a:r>
            <a:r>
              <a:rPr lang="hu-HU" sz="2400" dirty="0" smtClean="0"/>
              <a:t> </a:t>
            </a:r>
            <a:r>
              <a:rPr lang="hu-HU" sz="2400" dirty="0" err="1" smtClean="0"/>
              <a:t>are</a:t>
            </a:r>
            <a:r>
              <a:rPr lang="hu-HU" sz="2400" dirty="0" smtClean="0"/>
              <a:t> more </a:t>
            </a:r>
            <a:r>
              <a:rPr lang="hu-HU" sz="2400" dirty="0" err="1" smtClean="0"/>
              <a:t>heterogeneous</a:t>
            </a:r>
            <a:r>
              <a:rPr lang="hu-HU" sz="2400" dirty="0" smtClean="0"/>
              <a:t> </a:t>
            </a:r>
            <a:r>
              <a:rPr lang="hu-HU" sz="2400" dirty="0" err="1" smtClean="0"/>
              <a:t>will</a:t>
            </a:r>
            <a:r>
              <a:rPr lang="hu-HU" sz="2400" dirty="0" smtClean="0"/>
              <a:t> </a:t>
            </a:r>
            <a:r>
              <a:rPr lang="hu-HU" sz="2400" dirty="0" err="1" smtClean="0"/>
              <a:t>produce</a:t>
            </a:r>
            <a:r>
              <a:rPr lang="hu-HU" sz="2400" dirty="0" smtClean="0"/>
              <a:t> </a:t>
            </a:r>
            <a:r>
              <a:rPr lang="hu-HU" sz="2400" dirty="0" err="1" smtClean="0"/>
              <a:t>significantly</a:t>
            </a:r>
            <a:r>
              <a:rPr lang="hu-HU" sz="2400" dirty="0" smtClean="0"/>
              <a:t> </a:t>
            </a:r>
            <a:r>
              <a:rPr lang="hu-HU" sz="2400" dirty="0" err="1" smtClean="0"/>
              <a:t>more</a:t>
            </a:r>
            <a:r>
              <a:rPr lang="hu-HU" sz="2400" dirty="0" smtClean="0"/>
              <a:t> and </a:t>
            </a:r>
            <a:r>
              <a:rPr lang="hu-HU" sz="2400" dirty="0" err="1" smtClean="0"/>
              <a:t>higher</a:t>
            </a:r>
            <a:r>
              <a:rPr lang="hu-HU" sz="2400" dirty="0" smtClean="0"/>
              <a:t> </a:t>
            </a:r>
            <a:r>
              <a:rPr lang="hu-HU" sz="2400" dirty="0" err="1" smtClean="0"/>
              <a:t>quality</a:t>
            </a:r>
            <a:r>
              <a:rPr lang="hu-HU" sz="2400" dirty="0" smtClean="0"/>
              <a:t> </a:t>
            </a:r>
            <a:r>
              <a:rPr lang="hu-HU" sz="2400" dirty="0" err="1" smtClean="0"/>
              <a:t>innovations</a:t>
            </a:r>
            <a:r>
              <a:rPr lang="hu-HU" sz="2400" dirty="0" smtClean="0"/>
              <a:t> </a:t>
            </a:r>
            <a:r>
              <a:rPr lang="hu-HU" sz="2400" dirty="0" err="1" smtClean="0"/>
              <a:t>when</a:t>
            </a:r>
            <a:r>
              <a:rPr lang="hu-HU" sz="2400" dirty="0" smtClean="0"/>
              <a:t> </a:t>
            </a:r>
            <a:r>
              <a:rPr lang="hu-HU" sz="2400" dirty="0" err="1" smtClean="0"/>
              <a:t>they</a:t>
            </a:r>
            <a:r>
              <a:rPr lang="hu-HU" sz="2400" dirty="0" smtClean="0"/>
              <a:t> </a:t>
            </a:r>
            <a:r>
              <a:rPr lang="hu-HU" sz="2400" dirty="0" err="1" smtClean="0"/>
              <a:t>emphasize</a:t>
            </a:r>
            <a:r>
              <a:rPr lang="hu-HU" sz="2400" dirty="0" smtClean="0"/>
              <a:t> </a:t>
            </a:r>
            <a:r>
              <a:rPr lang="hu-HU" sz="2400" dirty="0" err="1" smtClean="0"/>
              <a:t>collectivistic</a:t>
            </a:r>
            <a:r>
              <a:rPr lang="hu-HU" sz="2400" dirty="0" smtClean="0"/>
              <a:t> versus </a:t>
            </a:r>
            <a:r>
              <a:rPr lang="hu-HU" sz="2400" dirty="0" err="1" smtClean="0"/>
              <a:t>individualistic</a:t>
            </a:r>
            <a:r>
              <a:rPr lang="hu-HU" sz="2400" dirty="0" smtClean="0"/>
              <a:t> </a:t>
            </a:r>
            <a:r>
              <a:rPr lang="hu-HU" sz="2400" dirty="0" err="1" smtClean="0"/>
              <a:t>norms</a:t>
            </a:r>
            <a:r>
              <a:rPr lang="hu-HU" sz="2400" dirty="0" smtClean="0"/>
              <a:t>, </a:t>
            </a:r>
            <a:r>
              <a:rPr lang="hu-HU" sz="2400" dirty="0" err="1" smtClean="0"/>
              <a:t>while</a:t>
            </a:r>
            <a:r>
              <a:rPr lang="hu-HU" sz="2400" dirty="0" smtClean="0"/>
              <a:t> </a:t>
            </a:r>
            <a:r>
              <a:rPr lang="hu-HU" sz="2400" dirty="0" err="1" smtClean="0"/>
              <a:t>organizations</a:t>
            </a:r>
            <a:r>
              <a:rPr lang="hu-HU" sz="2400" dirty="0" smtClean="0"/>
              <a:t> </a:t>
            </a:r>
            <a:r>
              <a:rPr lang="hu-HU" sz="2400" dirty="0" err="1" smtClean="0"/>
              <a:t>employing</a:t>
            </a:r>
            <a:r>
              <a:rPr lang="hu-HU" sz="2400" dirty="0" smtClean="0"/>
              <a:t> </a:t>
            </a:r>
            <a:r>
              <a:rPr lang="hu-HU" sz="2400" dirty="0" err="1" smtClean="0"/>
              <a:t>members</a:t>
            </a:r>
            <a:r>
              <a:rPr lang="hu-HU" sz="2400" dirty="0" smtClean="0"/>
              <a:t> </a:t>
            </a:r>
            <a:r>
              <a:rPr lang="hu-HU" sz="2400" dirty="0" err="1" smtClean="0"/>
              <a:t>who</a:t>
            </a:r>
            <a:r>
              <a:rPr lang="hu-HU" sz="2400" dirty="0" smtClean="0"/>
              <a:t> </a:t>
            </a:r>
            <a:r>
              <a:rPr lang="hu-HU" sz="2400" dirty="0" err="1" smtClean="0"/>
              <a:t>are</a:t>
            </a:r>
            <a:r>
              <a:rPr lang="hu-HU" sz="2400" dirty="0" smtClean="0"/>
              <a:t> more </a:t>
            </a:r>
            <a:r>
              <a:rPr lang="hu-HU" sz="2400" dirty="0" err="1" smtClean="0"/>
              <a:t>homogeneous</a:t>
            </a:r>
            <a:r>
              <a:rPr lang="hu-HU" sz="2400" dirty="0" smtClean="0"/>
              <a:t> </a:t>
            </a:r>
            <a:r>
              <a:rPr lang="hu-HU" sz="2400" dirty="0" err="1" smtClean="0"/>
              <a:t>will</a:t>
            </a:r>
            <a:r>
              <a:rPr lang="hu-HU" sz="2400" dirty="0" smtClean="0"/>
              <a:t> </a:t>
            </a:r>
            <a:r>
              <a:rPr lang="hu-HU" sz="2400" dirty="0" err="1" smtClean="0"/>
              <a:t>produce</a:t>
            </a:r>
            <a:r>
              <a:rPr lang="hu-HU" sz="2400" dirty="0" smtClean="0"/>
              <a:t> </a:t>
            </a:r>
            <a:r>
              <a:rPr lang="hu-HU" sz="2400" dirty="0" err="1" smtClean="0"/>
              <a:t>similarly</a:t>
            </a:r>
            <a:r>
              <a:rPr lang="hu-HU" sz="2400" dirty="0" smtClean="0"/>
              <a:t> </a:t>
            </a:r>
            <a:r>
              <a:rPr lang="hu-HU" sz="2400" dirty="0" err="1" smtClean="0"/>
              <a:t>moderate</a:t>
            </a:r>
            <a:r>
              <a:rPr lang="hu-HU" sz="2400" dirty="0" smtClean="0"/>
              <a:t> </a:t>
            </a:r>
            <a:r>
              <a:rPr lang="hu-HU" sz="2400" dirty="0" err="1" smtClean="0"/>
              <a:t>innovation</a:t>
            </a:r>
            <a:r>
              <a:rPr lang="hu-HU" sz="2400" dirty="0" smtClean="0"/>
              <a:t> </a:t>
            </a:r>
            <a:r>
              <a:rPr lang="hu-HU" sz="2400" dirty="0" err="1" smtClean="0"/>
              <a:t>regardless</a:t>
            </a:r>
            <a:r>
              <a:rPr lang="hu-HU" sz="2400" dirty="0" smtClean="0"/>
              <a:t> of </a:t>
            </a:r>
            <a:r>
              <a:rPr lang="hu-HU" sz="2400" dirty="0" err="1" smtClean="0"/>
              <a:t>whether</a:t>
            </a:r>
            <a:r>
              <a:rPr lang="hu-HU" sz="2400" dirty="0" smtClean="0"/>
              <a:t> </a:t>
            </a:r>
            <a:r>
              <a:rPr lang="hu-HU" sz="2400" dirty="0" err="1" smtClean="0"/>
              <a:t>their</a:t>
            </a:r>
            <a:r>
              <a:rPr lang="hu-HU" sz="2400" dirty="0" smtClean="0"/>
              <a:t> </a:t>
            </a:r>
            <a:r>
              <a:rPr lang="hu-HU" sz="2400" dirty="0" err="1" smtClean="0"/>
              <a:t>culture</a:t>
            </a:r>
            <a:r>
              <a:rPr lang="hu-HU" sz="2400" dirty="0" smtClean="0"/>
              <a:t> </a:t>
            </a:r>
            <a:r>
              <a:rPr lang="hu-HU" sz="2400" dirty="0" err="1" smtClean="0"/>
              <a:t>emphasizes</a:t>
            </a:r>
            <a:r>
              <a:rPr lang="hu-HU" sz="2400" dirty="0" smtClean="0"/>
              <a:t> </a:t>
            </a:r>
            <a:r>
              <a:rPr lang="hu-HU" sz="2400" dirty="0" err="1" smtClean="0"/>
              <a:t>individualistic</a:t>
            </a:r>
            <a:r>
              <a:rPr lang="hu-HU" sz="2400" dirty="0" smtClean="0"/>
              <a:t> </a:t>
            </a:r>
            <a:r>
              <a:rPr lang="hu-HU" sz="2400" dirty="0" err="1" smtClean="0"/>
              <a:t>or</a:t>
            </a:r>
            <a:r>
              <a:rPr lang="hu-HU" sz="2400" dirty="0" smtClean="0"/>
              <a:t> </a:t>
            </a:r>
            <a:r>
              <a:rPr lang="hu-HU" sz="2400" dirty="0" err="1" smtClean="0"/>
              <a:t>collectivistic</a:t>
            </a:r>
            <a:r>
              <a:rPr lang="hu-HU" sz="2400" dirty="0" smtClean="0"/>
              <a:t> </a:t>
            </a:r>
            <a:r>
              <a:rPr lang="hu-HU" sz="2400" dirty="0" err="1" smtClean="0"/>
              <a:t>norms</a:t>
            </a:r>
            <a:r>
              <a:rPr lang="hu-HU" sz="2400" dirty="0" smtClean="0"/>
              <a:t>. </a:t>
            </a:r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2636344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200" b="1" dirty="0" smtClean="0"/>
              <a:t>STATEMENTS ON ORGANIZATIONAL FACTORS INFLUENCING INNOVATION – </a:t>
            </a:r>
            <a:r>
              <a:rPr lang="hu-HU" sz="2800" dirty="0" err="1" smtClean="0"/>
              <a:t>continued</a:t>
            </a:r>
            <a:endParaRPr lang="hu-HU" sz="32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u-HU" sz="2400" dirty="0" smtClean="0"/>
              <a:t>8.	</a:t>
            </a:r>
            <a:r>
              <a:rPr lang="hu-HU" sz="2400" dirty="0" err="1" smtClean="0"/>
              <a:t>Organizations</a:t>
            </a:r>
            <a:r>
              <a:rPr lang="hu-HU" sz="2400" dirty="0" smtClean="0"/>
              <a:t> </a:t>
            </a:r>
            <a:r>
              <a:rPr lang="hu-HU" sz="2400" dirty="0" err="1" smtClean="0"/>
              <a:t>emphasizing</a:t>
            </a:r>
            <a:r>
              <a:rPr lang="hu-HU" sz="2400" dirty="0" smtClean="0"/>
              <a:t> </a:t>
            </a:r>
            <a:r>
              <a:rPr lang="hu-HU" sz="2400" dirty="0" err="1" smtClean="0"/>
              <a:t>cullectivistic</a:t>
            </a:r>
            <a:r>
              <a:rPr lang="hu-HU" sz="2400" dirty="0" smtClean="0"/>
              <a:t> </a:t>
            </a:r>
            <a:r>
              <a:rPr lang="hu-HU" sz="2400" dirty="0" err="1" smtClean="0"/>
              <a:t>norms</a:t>
            </a:r>
            <a:r>
              <a:rPr lang="hu-HU" sz="2400" dirty="0" smtClean="0"/>
              <a:t> </a:t>
            </a:r>
            <a:r>
              <a:rPr lang="hu-HU" sz="2400" dirty="0" err="1" smtClean="0"/>
              <a:t>that</a:t>
            </a:r>
            <a:r>
              <a:rPr lang="hu-HU" sz="2400" dirty="0" smtClean="0"/>
              <a:t> </a:t>
            </a:r>
            <a:r>
              <a:rPr lang="hu-HU" sz="2400" dirty="0" err="1" smtClean="0"/>
              <a:t>also</a:t>
            </a:r>
            <a:r>
              <a:rPr lang="hu-HU" sz="2400" dirty="0" smtClean="0"/>
              <a:t> </a:t>
            </a:r>
            <a:r>
              <a:rPr lang="hu-HU" sz="2400" dirty="0" err="1" smtClean="0"/>
              <a:t>emphasize</a:t>
            </a:r>
            <a:r>
              <a:rPr lang="hu-HU" sz="2400" dirty="0" smtClean="0"/>
              <a:t> </a:t>
            </a:r>
            <a:r>
              <a:rPr lang="hu-HU" sz="2400" dirty="0" err="1" smtClean="0"/>
              <a:t>divergent</a:t>
            </a:r>
            <a:r>
              <a:rPr lang="hu-HU" sz="2400" dirty="0" smtClean="0"/>
              <a:t> </a:t>
            </a:r>
            <a:r>
              <a:rPr lang="hu-HU" sz="2400" dirty="0" err="1" smtClean="0"/>
              <a:t>thinking</a:t>
            </a:r>
            <a:r>
              <a:rPr lang="hu-HU" sz="2400" dirty="0" smtClean="0"/>
              <a:t> </a:t>
            </a:r>
            <a:r>
              <a:rPr lang="hu-HU" sz="2400" dirty="0" err="1" smtClean="0"/>
              <a:t>during</a:t>
            </a:r>
            <a:r>
              <a:rPr lang="hu-HU" sz="2400" dirty="0" smtClean="0"/>
              <a:t> </a:t>
            </a:r>
            <a:r>
              <a:rPr lang="hu-HU" sz="2400" dirty="0" err="1" smtClean="0"/>
              <a:t>the</a:t>
            </a:r>
            <a:r>
              <a:rPr lang="hu-HU" sz="2400" dirty="0" smtClean="0"/>
              <a:t> </a:t>
            </a:r>
            <a:r>
              <a:rPr lang="hu-HU" sz="2400" dirty="0" err="1" smtClean="0"/>
              <a:t>creativity</a:t>
            </a:r>
            <a:r>
              <a:rPr lang="hu-HU" sz="2400" dirty="0" smtClean="0"/>
              <a:t> </a:t>
            </a:r>
            <a:r>
              <a:rPr lang="hu-HU" sz="2400" dirty="0" err="1" smtClean="0"/>
              <a:t>stage</a:t>
            </a:r>
            <a:r>
              <a:rPr lang="hu-HU" sz="2400" dirty="0" smtClean="0"/>
              <a:t> and </a:t>
            </a:r>
            <a:r>
              <a:rPr lang="hu-HU" sz="2400" dirty="0" err="1" smtClean="0"/>
              <a:t>non-divergent</a:t>
            </a:r>
            <a:r>
              <a:rPr lang="hu-HU" sz="2400" dirty="0" smtClean="0"/>
              <a:t> </a:t>
            </a:r>
            <a:r>
              <a:rPr lang="hu-HU" sz="2400" dirty="0" err="1" smtClean="0"/>
              <a:t>thinking</a:t>
            </a:r>
            <a:r>
              <a:rPr lang="hu-HU" sz="2400" dirty="0" smtClean="0"/>
              <a:t> </a:t>
            </a:r>
            <a:r>
              <a:rPr lang="hu-HU" sz="2400" dirty="0" err="1" smtClean="0"/>
              <a:t>during</a:t>
            </a:r>
            <a:r>
              <a:rPr lang="hu-HU" sz="2400" dirty="0" smtClean="0"/>
              <a:t> </a:t>
            </a:r>
            <a:r>
              <a:rPr lang="hu-HU" sz="2400" dirty="0" err="1" smtClean="0"/>
              <a:t>the</a:t>
            </a:r>
            <a:r>
              <a:rPr lang="hu-HU" sz="2400" dirty="0" smtClean="0"/>
              <a:t> </a:t>
            </a:r>
            <a:r>
              <a:rPr lang="hu-HU" sz="2400" dirty="0" err="1" smtClean="0"/>
              <a:t>implementaion</a:t>
            </a:r>
            <a:r>
              <a:rPr lang="hu-HU" sz="2400" dirty="0" smtClean="0"/>
              <a:t> </a:t>
            </a:r>
            <a:r>
              <a:rPr lang="hu-HU" sz="2400" dirty="0" err="1" smtClean="0"/>
              <a:t>stage</a:t>
            </a:r>
            <a:r>
              <a:rPr lang="hu-HU" sz="2400" dirty="0" smtClean="0"/>
              <a:t> </a:t>
            </a:r>
            <a:r>
              <a:rPr lang="hu-HU" sz="2400" dirty="0" err="1" smtClean="0"/>
              <a:t>will</a:t>
            </a:r>
            <a:r>
              <a:rPr lang="hu-HU" sz="2400" dirty="0" smtClean="0"/>
              <a:t> </a:t>
            </a:r>
            <a:r>
              <a:rPr lang="hu-HU" sz="2400" dirty="0" err="1" smtClean="0"/>
              <a:t>experience</a:t>
            </a:r>
            <a:r>
              <a:rPr lang="hu-HU" sz="2400" dirty="0" smtClean="0"/>
              <a:t> more </a:t>
            </a:r>
            <a:r>
              <a:rPr lang="hu-HU" sz="2400" dirty="0" err="1" smtClean="0"/>
              <a:t>beneficial</a:t>
            </a:r>
            <a:r>
              <a:rPr lang="hu-HU" sz="2400" dirty="0" smtClean="0"/>
              <a:t> </a:t>
            </a:r>
            <a:r>
              <a:rPr lang="hu-HU" sz="2400" dirty="0" err="1" smtClean="0"/>
              <a:t>conflict</a:t>
            </a:r>
            <a:r>
              <a:rPr lang="hu-HU" sz="2400" dirty="0" smtClean="0"/>
              <a:t> </a:t>
            </a:r>
            <a:r>
              <a:rPr lang="hu-HU" sz="2400" dirty="0" err="1" smtClean="0"/>
              <a:t>during</a:t>
            </a:r>
            <a:r>
              <a:rPr lang="hu-HU" sz="2400" dirty="0" smtClean="0"/>
              <a:t> </a:t>
            </a:r>
            <a:r>
              <a:rPr lang="hu-HU" sz="2400" dirty="0" err="1" smtClean="0"/>
              <a:t>the</a:t>
            </a:r>
            <a:r>
              <a:rPr lang="hu-HU" sz="2400" dirty="0" smtClean="0"/>
              <a:t> </a:t>
            </a:r>
            <a:r>
              <a:rPr lang="hu-HU" sz="2400" dirty="0" err="1" smtClean="0"/>
              <a:t>creativity</a:t>
            </a:r>
            <a:r>
              <a:rPr lang="hu-HU" sz="2400" dirty="0" smtClean="0"/>
              <a:t> </a:t>
            </a:r>
            <a:r>
              <a:rPr lang="hu-HU" sz="2400" dirty="0" err="1" smtClean="0"/>
              <a:t>stage</a:t>
            </a:r>
            <a:r>
              <a:rPr lang="hu-HU" sz="2400" dirty="0" smtClean="0"/>
              <a:t>, and less </a:t>
            </a:r>
            <a:r>
              <a:rPr lang="hu-HU" sz="2400" dirty="0" err="1" smtClean="0"/>
              <a:t>detrimental</a:t>
            </a:r>
            <a:r>
              <a:rPr lang="hu-HU" sz="2400" dirty="0" smtClean="0"/>
              <a:t> </a:t>
            </a:r>
            <a:r>
              <a:rPr lang="hu-HU" sz="2400" dirty="0" err="1" smtClean="0"/>
              <a:t>conflict</a:t>
            </a:r>
            <a:r>
              <a:rPr lang="hu-HU" sz="2400" dirty="0" smtClean="0"/>
              <a:t> (</a:t>
            </a:r>
            <a:r>
              <a:rPr lang="hu-HU" sz="2400" dirty="0" err="1" smtClean="0"/>
              <a:t>process</a:t>
            </a:r>
            <a:r>
              <a:rPr lang="hu-HU" sz="2400" dirty="0" smtClean="0"/>
              <a:t> and </a:t>
            </a:r>
            <a:r>
              <a:rPr lang="hu-HU" sz="2400" dirty="0" err="1" smtClean="0"/>
              <a:t>relational</a:t>
            </a:r>
            <a:r>
              <a:rPr lang="hu-HU" sz="2400" dirty="0" smtClean="0"/>
              <a:t>) </a:t>
            </a:r>
            <a:r>
              <a:rPr lang="hu-HU" sz="2400" dirty="0" err="1" smtClean="0"/>
              <a:t>throughout</a:t>
            </a:r>
            <a:r>
              <a:rPr lang="hu-HU" sz="2400" dirty="0" smtClean="0"/>
              <a:t> </a:t>
            </a:r>
            <a:r>
              <a:rPr lang="hu-HU" sz="2400" dirty="0" err="1" smtClean="0"/>
              <a:t>the</a:t>
            </a:r>
            <a:r>
              <a:rPr lang="hu-HU" sz="2400" dirty="0" smtClean="0"/>
              <a:t> project’s </a:t>
            </a:r>
            <a:r>
              <a:rPr lang="hu-HU" sz="2400" dirty="0" err="1" smtClean="0"/>
              <a:t>duration</a:t>
            </a:r>
            <a:r>
              <a:rPr lang="hu-HU" sz="2400" dirty="0" smtClean="0"/>
              <a:t>. </a:t>
            </a:r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4098446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200" b="1" dirty="0" smtClean="0"/>
              <a:t>STEPS IN INITIATING ORGANIZATIONAL CULTURE CHANGE</a:t>
            </a:r>
            <a:endParaRPr lang="hu-HU" sz="32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457200" indent="-457200">
              <a:buFont typeface="+mj-lt"/>
              <a:buAutoNum type="arabicPeriod"/>
            </a:pPr>
            <a:r>
              <a:rPr lang="hu-HU" sz="2400" dirty="0" err="1" smtClean="0"/>
              <a:t>Reach</a:t>
            </a:r>
            <a:r>
              <a:rPr lang="hu-HU" sz="2400" dirty="0" smtClean="0"/>
              <a:t> </a:t>
            </a:r>
            <a:r>
              <a:rPr lang="hu-HU" sz="2400" dirty="0" err="1" smtClean="0"/>
              <a:t>consensus</a:t>
            </a:r>
            <a:r>
              <a:rPr lang="hu-HU" sz="2400" dirty="0" smtClean="0"/>
              <a:t> </a:t>
            </a:r>
            <a:r>
              <a:rPr lang="hu-HU" sz="2400" dirty="0" err="1" smtClean="0"/>
              <a:t>regarding</a:t>
            </a:r>
            <a:r>
              <a:rPr lang="hu-HU" sz="2400" dirty="0" smtClean="0"/>
              <a:t> </a:t>
            </a:r>
            <a:r>
              <a:rPr lang="hu-HU" sz="2400" dirty="0" err="1" smtClean="0"/>
              <a:t>the</a:t>
            </a:r>
            <a:r>
              <a:rPr lang="hu-HU" sz="2400" dirty="0" smtClean="0"/>
              <a:t> </a:t>
            </a:r>
            <a:r>
              <a:rPr lang="hu-HU" sz="2400" dirty="0" err="1" smtClean="0"/>
              <a:t>current</a:t>
            </a:r>
            <a:r>
              <a:rPr lang="hu-HU" sz="2400" dirty="0" smtClean="0"/>
              <a:t> </a:t>
            </a:r>
            <a:r>
              <a:rPr lang="hu-HU" sz="2400" dirty="0" err="1" smtClean="0"/>
              <a:t>organizational</a:t>
            </a:r>
            <a:r>
              <a:rPr lang="hu-HU" sz="2400" dirty="0" smtClean="0"/>
              <a:t> </a:t>
            </a:r>
            <a:r>
              <a:rPr lang="hu-HU" sz="2400" dirty="0" err="1" smtClean="0"/>
              <a:t>culture</a:t>
            </a:r>
            <a:r>
              <a:rPr lang="hu-HU" sz="2400" dirty="0" smtClean="0"/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hu-HU" sz="2400" dirty="0" err="1" smtClean="0"/>
              <a:t>Reach</a:t>
            </a:r>
            <a:r>
              <a:rPr lang="hu-HU" sz="2400" dirty="0" smtClean="0"/>
              <a:t> </a:t>
            </a:r>
            <a:r>
              <a:rPr lang="hu-HU" sz="2400" dirty="0" err="1" smtClean="0"/>
              <a:t>consensus</a:t>
            </a:r>
            <a:r>
              <a:rPr lang="hu-HU" sz="2400" dirty="0" smtClean="0"/>
              <a:t> </a:t>
            </a:r>
            <a:r>
              <a:rPr lang="hu-HU" sz="2400" dirty="0" err="1" smtClean="0"/>
              <a:t>on</a:t>
            </a:r>
            <a:r>
              <a:rPr lang="hu-HU" sz="2400" dirty="0" smtClean="0"/>
              <a:t> </a:t>
            </a:r>
            <a:r>
              <a:rPr lang="hu-HU" sz="2400" dirty="0" err="1" smtClean="0"/>
              <a:t>the</a:t>
            </a:r>
            <a:r>
              <a:rPr lang="hu-HU" sz="2400" dirty="0" smtClean="0"/>
              <a:t> </a:t>
            </a:r>
            <a:r>
              <a:rPr lang="hu-HU" sz="2400" dirty="0" err="1" smtClean="0"/>
              <a:t>preferred</a:t>
            </a:r>
            <a:r>
              <a:rPr lang="hu-HU" sz="2400" dirty="0" smtClean="0"/>
              <a:t> </a:t>
            </a:r>
            <a:r>
              <a:rPr lang="hu-HU" sz="2400" dirty="0" err="1" smtClean="0"/>
              <a:t>future</a:t>
            </a:r>
            <a:r>
              <a:rPr lang="hu-HU" sz="2400" dirty="0" smtClean="0"/>
              <a:t> </a:t>
            </a:r>
            <a:r>
              <a:rPr lang="hu-HU" sz="2400" dirty="0" err="1" smtClean="0"/>
              <a:t>organizational</a:t>
            </a:r>
            <a:r>
              <a:rPr lang="hu-HU" sz="2400" dirty="0" smtClean="0"/>
              <a:t> </a:t>
            </a:r>
            <a:r>
              <a:rPr lang="hu-HU" sz="2400" dirty="0" err="1" smtClean="0"/>
              <a:t>culture</a:t>
            </a:r>
            <a:r>
              <a:rPr lang="hu-HU" sz="2400" dirty="0" smtClean="0"/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hu-HU" sz="2400" dirty="0" err="1" smtClean="0"/>
              <a:t>Determine</a:t>
            </a:r>
            <a:r>
              <a:rPr lang="hu-HU" sz="2400" dirty="0" smtClean="0"/>
              <a:t> </a:t>
            </a:r>
            <a:r>
              <a:rPr lang="hu-HU" sz="2400" dirty="0" err="1" smtClean="0"/>
              <a:t>what</a:t>
            </a:r>
            <a:r>
              <a:rPr lang="hu-HU" sz="2400" dirty="0" smtClean="0"/>
              <a:t> </a:t>
            </a:r>
            <a:r>
              <a:rPr lang="hu-HU" sz="2400" dirty="0" err="1" smtClean="0"/>
              <a:t>the</a:t>
            </a:r>
            <a:r>
              <a:rPr lang="hu-HU" sz="2400" dirty="0" smtClean="0"/>
              <a:t> </a:t>
            </a:r>
            <a:r>
              <a:rPr lang="hu-HU" sz="2400" dirty="0" err="1" smtClean="0"/>
              <a:t>changes</a:t>
            </a:r>
            <a:r>
              <a:rPr lang="hu-HU" sz="2400" dirty="0" smtClean="0"/>
              <a:t> </a:t>
            </a:r>
            <a:r>
              <a:rPr lang="hu-HU" sz="2400" dirty="0" err="1" smtClean="0"/>
              <a:t>will</a:t>
            </a:r>
            <a:r>
              <a:rPr lang="hu-HU" sz="2400" dirty="0" smtClean="0"/>
              <a:t> and </a:t>
            </a:r>
            <a:r>
              <a:rPr lang="hu-HU" sz="2400" dirty="0" err="1" smtClean="0"/>
              <a:t>will</a:t>
            </a:r>
            <a:r>
              <a:rPr lang="hu-HU" sz="2400" dirty="0" smtClean="0"/>
              <a:t> </a:t>
            </a:r>
            <a:r>
              <a:rPr lang="hu-HU" sz="2400" dirty="0" err="1" smtClean="0"/>
              <a:t>not</a:t>
            </a:r>
            <a:r>
              <a:rPr lang="hu-HU" sz="2400" dirty="0" smtClean="0"/>
              <a:t> </a:t>
            </a:r>
            <a:r>
              <a:rPr lang="hu-HU" sz="2400" dirty="0" err="1" smtClean="0"/>
              <a:t>mean</a:t>
            </a:r>
            <a:r>
              <a:rPr lang="hu-HU" sz="2400" dirty="0" smtClean="0"/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hu-HU" sz="2400" dirty="0" err="1" smtClean="0"/>
              <a:t>Identify</a:t>
            </a:r>
            <a:r>
              <a:rPr lang="hu-HU" sz="2400" dirty="0" smtClean="0"/>
              <a:t> </a:t>
            </a:r>
            <a:r>
              <a:rPr lang="hu-HU" sz="2400" dirty="0" err="1" smtClean="0"/>
              <a:t>stories</a:t>
            </a:r>
            <a:r>
              <a:rPr lang="hu-HU" sz="2400" dirty="0" smtClean="0"/>
              <a:t> </a:t>
            </a:r>
            <a:r>
              <a:rPr lang="hu-HU" sz="2400" dirty="0" err="1" smtClean="0"/>
              <a:t>illustrating</a:t>
            </a:r>
            <a:r>
              <a:rPr lang="hu-HU" sz="2400" dirty="0" smtClean="0"/>
              <a:t> </a:t>
            </a:r>
            <a:r>
              <a:rPr lang="hu-HU" sz="2400" dirty="0" err="1" smtClean="0"/>
              <a:t>the</a:t>
            </a:r>
            <a:r>
              <a:rPr lang="hu-HU" sz="2400" dirty="0" smtClean="0"/>
              <a:t> </a:t>
            </a:r>
            <a:r>
              <a:rPr lang="hu-HU" sz="2400" dirty="0" err="1" smtClean="0"/>
              <a:t>desired</a:t>
            </a:r>
            <a:r>
              <a:rPr lang="hu-HU" sz="2400" dirty="0" smtClean="0"/>
              <a:t> </a:t>
            </a:r>
            <a:r>
              <a:rPr lang="hu-HU" sz="2400" dirty="0" err="1" smtClean="0"/>
              <a:t>future</a:t>
            </a:r>
            <a:r>
              <a:rPr lang="hu-HU" sz="2400" dirty="0" smtClean="0"/>
              <a:t> </a:t>
            </a:r>
            <a:r>
              <a:rPr lang="hu-HU" sz="2400" dirty="0" err="1" smtClean="0"/>
              <a:t>culture</a:t>
            </a:r>
            <a:r>
              <a:rPr lang="hu-HU" sz="2400" dirty="0" smtClean="0"/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hu-HU" sz="2400" dirty="0" err="1" smtClean="0"/>
              <a:t>Identify</a:t>
            </a:r>
            <a:r>
              <a:rPr lang="hu-HU" sz="2400" dirty="0" smtClean="0"/>
              <a:t> a </a:t>
            </a:r>
            <a:r>
              <a:rPr lang="hu-HU" sz="2400" dirty="0" err="1" smtClean="0"/>
              <a:t>strategic</a:t>
            </a:r>
            <a:r>
              <a:rPr lang="hu-HU" sz="2400" dirty="0" smtClean="0"/>
              <a:t> </a:t>
            </a:r>
            <a:r>
              <a:rPr lang="hu-HU" sz="2400" dirty="0" err="1" smtClean="0"/>
              <a:t>action</a:t>
            </a:r>
            <a:r>
              <a:rPr lang="hu-HU" sz="2400" dirty="0" smtClean="0"/>
              <a:t> agenda.</a:t>
            </a:r>
          </a:p>
          <a:p>
            <a:pPr marL="457200" indent="-457200">
              <a:buFont typeface="+mj-lt"/>
              <a:buAutoNum type="arabicPeriod"/>
            </a:pPr>
            <a:r>
              <a:rPr lang="hu-HU" sz="2400" dirty="0" err="1" smtClean="0"/>
              <a:t>Identify</a:t>
            </a:r>
            <a:r>
              <a:rPr lang="hu-HU" sz="2400" dirty="0" smtClean="0"/>
              <a:t> </a:t>
            </a:r>
            <a:r>
              <a:rPr lang="hu-HU" sz="2400" dirty="0" err="1" smtClean="0"/>
              <a:t>immediate</a:t>
            </a:r>
            <a:r>
              <a:rPr lang="hu-HU" sz="2400" dirty="0" smtClean="0"/>
              <a:t> </a:t>
            </a:r>
            <a:r>
              <a:rPr lang="hu-HU" sz="2400" dirty="0" err="1" smtClean="0"/>
              <a:t>small</a:t>
            </a:r>
            <a:r>
              <a:rPr lang="hu-HU" sz="2400" dirty="0" smtClean="0"/>
              <a:t> </a:t>
            </a:r>
            <a:r>
              <a:rPr lang="hu-HU" sz="2400" dirty="0" err="1" smtClean="0"/>
              <a:t>wins</a:t>
            </a:r>
            <a:r>
              <a:rPr lang="hu-HU" sz="2400" dirty="0" smtClean="0"/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hu-HU" sz="2400" dirty="0" err="1" smtClean="0"/>
              <a:t>Identify</a:t>
            </a:r>
            <a:r>
              <a:rPr lang="hu-HU" sz="2400" dirty="0" smtClean="0"/>
              <a:t> </a:t>
            </a:r>
            <a:r>
              <a:rPr lang="hu-HU" sz="2400" dirty="0" err="1" smtClean="0"/>
              <a:t>leadership</a:t>
            </a:r>
            <a:r>
              <a:rPr lang="hu-HU" sz="2400" dirty="0" smtClean="0"/>
              <a:t> </a:t>
            </a:r>
            <a:r>
              <a:rPr lang="hu-HU" sz="2400" dirty="0" err="1" smtClean="0"/>
              <a:t>implications</a:t>
            </a:r>
            <a:r>
              <a:rPr lang="hu-HU" sz="2400" dirty="0" smtClean="0"/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hu-HU" sz="2400" dirty="0" err="1" smtClean="0"/>
              <a:t>Identify</a:t>
            </a:r>
            <a:r>
              <a:rPr lang="hu-HU" sz="2400" dirty="0" smtClean="0"/>
              <a:t> </a:t>
            </a:r>
            <a:r>
              <a:rPr lang="hu-HU" sz="2400" dirty="0" err="1" smtClean="0"/>
              <a:t>metrics</a:t>
            </a:r>
            <a:r>
              <a:rPr lang="hu-HU" sz="2400" dirty="0" smtClean="0"/>
              <a:t>, </a:t>
            </a:r>
            <a:r>
              <a:rPr lang="hu-HU" sz="2400" dirty="0" err="1" smtClean="0"/>
              <a:t>measures</a:t>
            </a:r>
            <a:r>
              <a:rPr lang="hu-HU" sz="2400" dirty="0" smtClean="0"/>
              <a:t>, and </a:t>
            </a:r>
            <a:r>
              <a:rPr lang="hu-HU" sz="2400" dirty="0" err="1" smtClean="0"/>
              <a:t>milestones</a:t>
            </a:r>
            <a:r>
              <a:rPr lang="hu-HU" sz="2400" dirty="0" smtClean="0"/>
              <a:t> </a:t>
            </a:r>
            <a:r>
              <a:rPr lang="hu-HU" sz="2400" dirty="0" err="1" smtClean="0"/>
              <a:t>to</a:t>
            </a:r>
            <a:r>
              <a:rPr lang="hu-HU" sz="2400" dirty="0" smtClean="0"/>
              <a:t> </a:t>
            </a:r>
            <a:r>
              <a:rPr lang="hu-HU" sz="2400" dirty="0" err="1" smtClean="0"/>
              <a:t>maintain</a:t>
            </a:r>
            <a:r>
              <a:rPr lang="hu-HU" sz="2400" dirty="0" smtClean="0"/>
              <a:t> </a:t>
            </a:r>
            <a:r>
              <a:rPr lang="hu-HU" sz="2400" dirty="0" err="1" smtClean="0"/>
              <a:t>accountability</a:t>
            </a:r>
            <a:r>
              <a:rPr lang="hu-HU" sz="2400" dirty="0" smtClean="0"/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hu-HU" sz="2400" dirty="0" err="1" smtClean="0"/>
              <a:t>Identify</a:t>
            </a:r>
            <a:r>
              <a:rPr lang="hu-HU" sz="2400" dirty="0" smtClean="0"/>
              <a:t> a </a:t>
            </a:r>
            <a:r>
              <a:rPr lang="hu-HU" sz="2400" dirty="0" err="1" smtClean="0"/>
              <a:t>communication</a:t>
            </a:r>
            <a:r>
              <a:rPr lang="hu-HU" sz="2400" dirty="0" smtClean="0"/>
              <a:t> </a:t>
            </a:r>
            <a:r>
              <a:rPr lang="hu-HU" sz="2400" dirty="0" err="1" smtClean="0"/>
              <a:t>strategy</a:t>
            </a:r>
            <a:r>
              <a:rPr lang="hu-HU" sz="2400" dirty="0" smtClean="0"/>
              <a:t>. </a:t>
            </a:r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1515948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200" b="1" dirty="0" smtClean="0"/>
              <a:t>DEFINITION OF ORGANIZATIONAL CULTURE</a:t>
            </a:r>
            <a:endParaRPr lang="hu-HU" sz="32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sz="2400" b="1" dirty="0" err="1" smtClean="0"/>
              <a:t>Pettigrew</a:t>
            </a:r>
            <a:r>
              <a:rPr lang="hu-HU" sz="2400" b="1" dirty="0" smtClean="0"/>
              <a:t>: </a:t>
            </a:r>
            <a:r>
              <a:rPr lang="hu-HU" sz="2400" dirty="0" smtClean="0"/>
              <a:t>„</a:t>
            </a:r>
            <a:r>
              <a:rPr lang="hu-HU" sz="2400" dirty="0" err="1" smtClean="0"/>
              <a:t>Culture</a:t>
            </a:r>
            <a:r>
              <a:rPr lang="hu-HU" sz="2400" dirty="0" smtClean="0"/>
              <a:t> is a </a:t>
            </a:r>
            <a:r>
              <a:rPr lang="hu-HU" sz="2400" dirty="0" err="1" smtClean="0"/>
              <a:t>system</a:t>
            </a:r>
            <a:r>
              <a:rPr lang="hu-HU" sz="2400" dirty="0" smtClean="0"/>
              <a:t> of </a:t>
            </a:r>
            <a:r>
              <a:rPr lang="hu-HU" sz="2400" dirty="0" err="1" smtClean="0"/>
              <a:t>publicly</a:t>
            </a:r>
            <a:r>
              <a:rPr lang="hu-HU" sz="2400" dirty="0" smtClean="0"/>
              <a:t> and </a:t>
            </a:r>
            <a:r>
              <a:rPr lang="hu-HU" sz="2400" dirty="0" err="1" smtClean="0"/>
              <a:t>collectively</a:t>
            </a:r>
            <a:r>
              <a:rPr lang="hu-HU" sz="2400" dirty="0" smtClean="0"/>
              <a:t> </a:t>
            </a:r>
            <a:r>
              <a:rPr lang="hu-HU" sz="2400" dirty="0" err="1" smtClean="0"/>
              <a:t>accpted</a:t>
            </a:r>
            <a:r>
              <a:rPr lang="hu-HU" sz="2400" dirty="0" smtClean="0"/>
              <a:t> </a:t>
            </a:r>
            <a:r>
              <a:rPr lang="hu-HU" sz="2400" dirty="0" err="1" smtClean="0"/>
              <a:t>meaning</a:t>
            </a:r>
            <a:r>
              <a:rPr lang="hu-HU" sz="2400" dirty="0" smtClean="0"/>
              <a:t> </a:t>
            </a:r>
            <a:r>
              <a:rPr lang="hu-HU" sz="2400" dirty="0" err="1" smtClean="0"/>
              <a:t>operating</a:t>
            </a:r>
            <a:r>
              <a:rPr lang="hu-HU" sz="2400" dirty="0" smtClean="0"/>
              <a:t> </a:t>
            </a:r>
            <a:r>
              <a:rPr lang="hu-HU" sz="2400" dirty="0" err="1" smtClean="0"/>
              <a:t>for</a:t>
            </a:r>
            <a:r>
              <a:rPr lang="hu-HU" sz="2400" dirty="0" smtClean="0"/>
              <a:t> a </a:t>
            </a:r>
            <a:r>
              <a:rPr lang="hu-HU" sz="2400" dirty="0" err="1" smtClean="0"/>
              <a:t>given</a:t>
            </a:r>
            <a:r>
              <a:rPr lang="hu-HU" sz="2400" dirty="0" smtClean="0"/>
              <a:t> </a:t>
            </a:r>
            <a:r>
              <a:rPr lang="hu-HU" sz="2400" dirty="0" err="1" smtClean="0"/>
              <a:t>group</a:t>
            </a:r>
            <a:r>
              <a:rPr lang="hu-HU" sz="2400" dirty="0" smtClean="0"/>
              <a:t> </a:t>
            </a:r>
            <a:r>
              <a:rPr lang="hu-HU" sz="2400" dirty="0" err="1" smtClean="0"/>
              <a:t>at</a:t>
            </a:r>
            <a:r>
              <a:rPr lang="hu-HU" sz="2400" dirty="0" smtClean="0"/>
              <a:t> </a:t>
            </a:r>
            <a:r>
              <a:rPr lang="hu-HU" sz="2400" dirty="0" err="1" smtClean="0"/>
              <a:t>a</a:t>
            </a:r>
            <a:r>
              <a:rPr lang="hu-HU" sz="2400" dirty="0" smtClean="0"/>
              <a:t> </a:t>
            </a:r>
            <a:r>
              <a:rPr lang="hu-HU" sz="2400" dirty="0" err="1" smtClean="0"/>
              <a:t>given</a:t>
            </a:r>
            <a:r>
              <a:rPr lang="hu-HU" sz="2400" dirty="0" smtClean="0"/>
              <a:t> </a:t>
            </a:r>
            <a:r>
              <a:rPr lang="hu-HU" sz="2400" dirty="0" err="1" smtClean="0"/>
              <a:t>time</a:t>
            </a:r>
            <a:r>
              <a:rPr lang="hu-HU" sz="2400" dirty="0" smtClean="0"/>
              <a:t>. </a:t>
            </a:r>
            <a:r>
              <a:rPr lang="hu-HU" sz="2400" dirty="0" err="1" smtClean="0"/>
              <a:t>This</a:t>
            </a:r>
            <a:r>
              <a:rPr lang="hu-HU" sz="2400" dirty="0" smtClean="0"/>
              <a:t> </a:t>
            </a:r>
            <a:r>
              <a:rPr lang="hu-HU" sz="2400" dirty="0" err="1" smtClean="0"/>
              <a:t>system</a:t>
            </a:r>
            <a:r>
              <a:rPr lang="hu-HU" sz="2400" dirty="0" smtClean="0"/>
              <a:t> of </a:t>
            </a:r>
            <a:r>
              <a:rPr lang="hu-HU" sz="2400" dirty="0" err="1" smtClean="0"/>
              <a:t>terms</a:t>
            </a:r>
            <a:r>
              <a:rPr lang="hu-HU" sz="2400" dirty="0" smtClean="0"/>
              <a:t>, </a:t>
            </a:r>
            <a:r>
              <a:rPr lang="hu-HU" sz="2400" dirty="0" err="1" smtClean="0"/>
              <a:t>forms</a:t>
            </a:r>
            <a:r>
              <a:rPr lang="hu-HU" sz="2400" dirty="0" smtClean="0"/>
              <a:t>, </a:t>
            </a:r>
            <a:r>
              <a:rPr lang="hu-HU" sz="2400" dirty="0" err="1" smtClean="0"/>
              <a:t>categories</a:t>
            </a:r>
            <a:r>
              <a:rPr lang="hu-HU" sz="2400" dirty="0" smtClean="0"/>
              <a:t>, and </a:t>
            </a:r>
            <a:r>
              <a:rPr lang="hu-HU" sz="2400" dirty="0" err="1" smtClean="0"/>
              <a:t>images</a:t>
            </a:r>
            <a:r>
              <a:rPr lang="hu-HU" sz="2400" dirty="0" smtClean="0"/>
              <a:t> </a:t>
            </a:r>
            <a:r>
              <a:rPr lang="hu-HU" sz="2400" dirty="0" err="1" smtClean="0"/>
              <a:t>interprets</a:t>
            </a:r>
            <a:r>
              <a:rPr lang="hu-HU" sz="2400" dirty="0" smtClean="0"/>
              <a:t> a </a:t>
            </a:r>
            <a:r>
              <a:rPr lang="hu-HU" sz="2400" dirty="0" err="1" smtClean="0"/>
              <a:t>people</a:t>
            </a:r>
            <a:r>
              <a:rPr lang="hu-HU" sz="2400" dirty="0" smtClean="0"/>
              <a:t>’s </a:t>
            </a:r>
            <a:r>
              <a:rPr lang="hu-HU" sz="2400" dirty="0" err="1" smtClean="0"/>
              <a:t>own</a:t>
            </a:r>
            <a:r>
              <a:rPr lang="hu-HU" sz="2400" dirty="0" smtClean="0"/>
              <a:t> </a:t>
            </a:r>
            <a:r>
              <a:rPr lang="hu-HU" sz="2400" dirty="0" err="1" smtClean="0"/>
              <a:t>situation</a:t>
            </a:r>
            <a:r>
              <a:rPr lang="hu-HU" sz="2400" dirty="0" smtClean="0"/>
              <a:t> </a:t>
            </a:r>
            <a:r>
              <a:rPr lang="hu-HU" sz="2400" dirty="0" err="1" smtClean="0"/>
              <a:t>to</a:t>
            </a:r>
            <a:r>
              <a:rPr lang="hu-HU" sz="2400" dirty="0" smtClean="0"/>
              <a:t> </a:t>
            </a:r>
            <a:r>
              <a:rPr lang="hu-HU" sz="2400" dirty="0" err="1" smtClean="0"/>
              <a:t>themselves</a:t>
            </a:r>
            <a:r>
              <a:rPr lang="hu-HU" sz="2400" dirty="0" smtClean="0"/>
              <a:t>.”</a:t>
            </a:r>
          </a:p>
          <a:p>
            <a:r>
              <a:rPr lang="hu-HU" sz="2400" b="1" dirty="0" err="1" smtClean="0"/>
              <a:t>Schein</a:t>
            </a:r>
            <a:r>
              <a:rPr lang="hu-HU" sz="2400" b="1" dirty="0" smtClean="0"/>
              <a:t>: </a:t>
            </a:r>
            <a:r>
              <a:rPr lang="hu-HU" sz="2400" dirty="0" smtClean="0"/>
              <a:t>„The </a:t>
            </a:r>
            <a:r>
              <a:rPr lang="hu-HU" sz="2400" dirty="0" err="1" smtClean="0"/>
              <a:t>pattern</a:t>
            </a:r>
            <a:r>
              <a:rPr lang="hu-HU" sz="2400" dirty="0" smtClean="0"/>
              <a:t> of </a:t>
            </a:r>
            <a:r>
              <a:rPr lang="hu-HU" sz="2400" dirty="0" err="1" smtClean="0"/>
              <a:t>basic</a:t>
            </a:r>
            <a:r>
              <a:rPr lang="hu-HU" sz="2400" dirty="0" smtClean="0"/>
              <a:t> </a:t>
            </a:r>
            <a:r>
              <a:rPr lang="hu-HU" sz="2400" dirty="0" err="1" smtClean="0"/>
              <a:t>assumptions</a:t>
            </a:r>
            <a:r>
              <a:rPr lang="hu-HU" sz="2400" dirty="0" smtClean="0"/>
              <a:t> </a:t>
            </a:r>
            <a:r>
              <a:rPr lang="hu-HU" sz="2400" dirty="0" err="1" smtClean="0"/>
              <a:t>that</a:t>
            </a:r>
            <a:r>
              <a:rPr lang="hu-HU" sz="2400" dirty="0" smtClean="0"/>
              <a:t> a </a:t>
            </a:r>
            <a:r>
              <a:rPr lang="hu-HU" sz="2400" dirty="0" err="1" smtClean="0"/>
              <a:t>given</a:t>
            </a:r>
            <a:r>
              <a:rPr lang="hu-HU" sz="2400" dirty="0" smtClean="0"/>
              <a:t> </a:t>
            </a:r>
            <a:r>
              <a:rPr lang="hu-HU" sz="2400" dirty="0" err="1" smtClean="0"/>
              <a:t>group</a:t>
            </a:r>
            <a:r>
              <a:rPr lang="hu-HU" sz="2400" dirty="0" smtClean="0"/>
              <a:t> has </a:t>
            </a:r>
            <a:r>
              <a:rPr lang="hu-HU" sz="2400" dirty="0" err="1" smtClean="0"/>
              <a:t>invented</a:t>
            </a:r>
            <a:r>
              <a:rPr lang="hu-HU" sz="2400" dirty="0" smtClean="0"/>
              <a:t>, </a:t>
            </a:r>
            <a:r>
              <a:rPr lang="hu-HU" sz="2400" dirty="0" err="1" smtClean="0"/>
              <a:t>discovered</a:t>
            </a:r>
            <a:r>
              <a:rPr lang="hu-HU" sz="2400" dirty="0" smtClean="0"/>
              <a:t>, </a:t>
            </a:r>
            <a:r>
              <a:rPr lang="hu-HU" sz="2400" dirty="0" err="1" smtClean="0"/>
              <a:t>or</a:t>
            </a:r>
            <a:r>
              <a:rPr lang="hu-HU" sz="2400" dirty="0" smtClean="0"/>
              <a:t> </a:t>
            </a:r>
            <a:r>
              <a:rPr lang="hu-HU" sz="2400" dirty="0" err="1" smtClean="0"/>
              <a:t>developed</a:t>
            </a:r>
            <a:r>
              <a:rPr lang="hu-HU" sz="2400" dirty="0" smtClean="0"/>
              <a:t> </a:t>
            </a:r>
            <a:r>
              <a:rPr lang="hu-HU" sz="2400" dirty="0" err="1" smtClean="0"/>
              <a:t>in</a:t>
            </a:r>
            <a:r>
              <a:rPr lang="hu-HU" sz="2400" dirty="0" smtClean="0"/>
              <a:t> </a:t>
            </a:r>
            <a:r>
              <a:rPr lang="hu-HU" sz="2400" dirty="0" err="1" smtClean="0"/>
              <a:t>learning</a:t>
            </a:r>
            <a:r>
              <a:rPr lang="hu-HU" sz="2400" dirty="0" smtClean="0"/>
              <a:t> </a:t>
            </a:r>
            <a:r>
              <a:rPr lang="hu-HU" sz="2400" dirty="0" err="1" smtClean="0"/>
              <a:t>to</a:t>
            </a:r>
            <a:r>
              <a:rPr lang="hu-HU" sz="2400" dirty="0" smtClean="0"/>
              <a:t> </a:t>
            </a:r>
            <a:r>
              <a:rPr lang="hu-HU" sz="2400" dirty="0" err="1" smtClean="0"/>
              <a:t>cope</a:t>
            </a:r>
            <a:r>
              <a:rPr lang="hu-HU" sz="2400" dirty="0" smtClean="0"/>
              <a:t> </a:t>
            </a:r>
            <a:r>
              <a:rPr lang="hu-HU" sz="2400" dirty="0" err="1" smtClean="0"/>
              <a:t>with</a:t>
            </a:r>
            <a:r>
              <a:rPr lang="hu-HU" sz="2400" dirty="0" smtClean="0"/>
              <a:t> </a:t>
            </a:r>
            <a:r>
              <a:rPr lang="hu-HU" sz="2400" dirty="0" err="1" smtClean="0"/>
              <a:t>its</a:t>
            </a:r>
            <a:r>
              <a:rPr lang="hu-HU" sz="2400" dirty="0" smtClean="0"/>
              <a:t> </a:t>
            </a:r>
            <a:r>
              <a:rPr lang="hu-HU" sz="2400" dirty="0" err="1" smtClean="0"/>
              <a:t>problems</a:t>
            </a:r>
            <a:r>
              <a:rPr lang="hu-HU" sz="2400" dirty="0" smtClean="0"/>
              <a:t> of </a:t>
            </a:r>
            <a:r>
              <a:rPr lang="hu-HU" sz="2400" dirty="0" err="1" smtClean="0"/>
              <a:t>external</a:t>
            </a:r>
            <a:r>
              <a:rPr lang="hu-HU" sz="2400" dirty="0" smtClean="0"/>
              <a:t> </a:t>
            </a:r>
            <a:r>
              <a:rPr lang="hu-HU" sz="2400" dirty="0" err="1" smtClean="0"/>
              <a:t>adaptation</a:t>
            </a:r>
            <a:r>
              <a:rPr lang="hu-HU" sz="2400" dirty="0" smtClean="0"/>
              <a:t> and </a:t>
            </a:r>
            <a:r>
              <a:rPr lang="hu-HU" sz="2400" dirty="0" err="1" smtClean="0"/>
              <a:t>internal</a:t>
            </a:r>
            <a:r>
              <a:rPr lang="hu-HU" sz="2400" dirty="0" smtClean="0"/>
              <a:t> </a:t>
            </a:r>
            <a:r>
              <a:rPr lang="hu-HU" sz="2400" dirty="0" err="1" smtClean="0"/>
              <a:t>integration</a:t>
            </a:r>
            <a:r>
              <a:rPr lang="hu-HU" sz="2400" dirty="0" smtClean="0"/>
              <a:t>, </a:t>
            </a:r>
            <a:r>
              <a:rPr lang="hu-HU" sz="2400" dirty="0" err="1" smtClean="0"/>
              <a:t>and</a:t>
            </a:r>
            <a:r>
              <a:rPr lang="hu-HU" sz="2400" dirty="0" smtClean="0"/>
              <a:t> </a:t>
            </a:r>
            <a:r>
              <a:rPr lang="hu-HU" sz="2400" dirty="0" err="1" smtClean="0"/>
              <a:t>that</a:t>
            </a:r>
            <a:r>
              <a:rPr lang="hu-HU" sz="2400" dirty="0" smtClean="0"/>
              <a:t> </a:t>
            </a:r>
            <a:r>
              <a:rPr lang="hu-HU" sz="2400" dirty="0" err="1" smtClean="0"/>
              <a:t>have</a:t>
            </a:r>
            <a:r>
              <a:rPr lang="hu-HU" sz="2400" dirty="0" smtClean="0"/>
              <a:t> </a:t>
            </a:r>
            <a:r>
              <a:rPr lang="hu-HU" sz="2400" dirty="0" err="1" smtClean="0"/>
              <a:t>worked</a:t>
            </a:r>
            <a:r>
              <a:rPr lang="hu-HU" sz="2400" dirty="0" smtClean="0"/>
              <a:t> </a:t>
            </a:r>
            <a:r>
              <a:rPr lang="hu-HU" sz="2400" dirty="0" err="1" smtClean="0"/>
              <a:t>well</a:t>
            </a:r>
            <a:r>
              <a:rPr lang="hu-HU" sz="2400" dirty="0" smtClean="0"/>
              <a:t> </a:t>
            </a:r>
            <a:r>
              <a:rPr lang="hu-HU" sz="2400" dirty="0" err="1" smtClean="0"/>
              <a:t>enough</a:t>
            </a:r>
            <a:r>
              <a:rPr lang="hu-HU" sz="2400" dirty="0" smtClean="0"/>
              <a:t> </a:t>
            </a:r>
            <a:r>
              <a:rPr lang="hu-HU" sz="2400" dirty="0" err="1" smtClean="0"/>
              <a:t>to</a:t>
            </a:r>
            <a:r>
              <a:rPr lang="hu-HU" sz="2400" dirty="0" smtClean="0"/>
              <a:t> be </a:t>
            </a:r>
            <a:r>
              <a:rPr lang="hu-HU" sz="2400" dirty="0" err="1" smtClean="0"/>
              <a:t>considered</a:t>
            </a:r>
            <a:r>
              <a:rPr lang="hu-HU" sz="2400" dirty="0" smtClean="0"/>
              <a:t> </a:t>
            </a:r>
            <a:r>
              <a:rPr lang="hu-HU" sz="2400" dirty="0" err="1" smtClean="0"/>
              <a:t>valid</a:t>
            </a:r>
            <a:r>
              <a:rPr lang="hu-HU" sz="2400" dirty="0" smtClean="0"/>
              <a:t>, and, </a:t>
            </a:r>
            <a:r>
              <a:rPr lang="hu-HU" sz="2400" dirty="0" err="1" smtClean="0"/>
              <a:t>therefore</a:t>
            </a:r>
            <a:r>
              <a:rPr lang="hu-HU" sz="2400" dirty="0" smtClean="0"/>
              <a:t>, </a:t>
            </a:r>
            <a:r>
              <a:rPr lang="hu-HU" sz="2400" dirty="0" err="1" smtClean="0"/>
              <a:t>to</a:t>
            </a:r>
            <a:r>
              <a:rPr lang="hu-HU" sz="2400" dirty="0" smtClean="0"/>
              <a:t> be </a:t>
            </a:r>
            <a:r>
              <a:rPr lang="hu-HU" sz="2400" dirty="0" err="1" smtClean="0"/>
              <a:t>taught</a:t>
            </a:r>
            <a:r>
              <a:rPr lang="hu-HU" sz="2400" dirty="0" smtClean="0"/>
              <a:t> </a:t>
            </a:r>
            <a:r>
              <a:rPr lang="hu-HU" sz="2400" dirty="0" err="1" smtClean="0"/>
              <a:t>to</a:t>
            </a:r>
            <a:r>
              <a:rPr lang="hu-HU" sz="2400" dirty="0" smtClean="0"/>
              <a:t> </a:t>
            </a:r>
            <a:r>
              <a:rPr lang="hu-HU" sz="2400" dirty="0" err="1" smtClean="0"/>
              <a:t>new</a:t>
            </a:r>
            <a:r>
              <a:rPr lang="hu-HU" sz="2400" dirty="0" smtClean="0"/>
              <a:t> </a:t>
            </a:r>
            <a:r>
              <a:rPr lang="hu-HU" sz="2400" dirty="0" err="1" smtClean="0"/>
              <a:t>mwmbers</a:t>
            </a:r>
            <a:r>
              <a:rPr lang="hu-HU" sz="2400" dirty="0" smtClean="0"/>
              <a:t> </a:t>
            </a:r>
            <a:r>
              <a:rPr lang="hu-HU" sz="2400" dirty="0" err="1" smtClean="0"/>
              <a:t>as</a:t>
            </a:r>
            <a:r>
              <a:rPr lang="hu-HU" sz="2400" dirty="0" smtClean="0"/>
              <a:t> </a:t>
            </a:r>
            <a:r>
              <a:rPr lang="hu-HU" sz="2400" dirty="0" err="1" smtClean="0"/>
              <a:t>the</a:t>
            </a:r>
            <a:r>
              <a:rPr lang="hu-HU" sz="2400" dirty="0" smtClean="0"/>
              <a:t> </a:t>
            </a:r>
            <a:r>
              <a:rPr lang="hu-HU" sz="2400" dirty="0" err="1" smtClean="0"/>
              <a:t>correct</a:t>
            </a:r>
            <a:r>
              <a:rPr lang="hu-HU" sz="2400" dirty="0" smtClean="0"/>
              <a:t> </a:t>
            </a:r>
            <a:r>
              <a:rPr lang="hu-HU" sz="2400" dirty="0" err="1" smtClean="0"/>
              <a:t>way</a:t>
            </a:r>
            <a:r>
              <a:rPr lang="hu-HU" sz="2400" dirty="0" smtClean="0"/>
              <a:t> </a:t>
            </a:r>
            <a:r>
              <a:rPr lang="hu-HU" sz="2400" dirty="0" err="1" smtClean="0"/>
              <a:t>to</a:t>
            </a:r>
            <a:r>
              <a:rPr lang="hu-HU" sz="2400" dirty="0" smtClean="0"/>
              <a:t> </a:t>
            </a:r>
            <a:r>
              <a:rPr lang="hu-HU" sz="2400" dirty="0" err="1" smtClean="0"/>
              <a:t>perceive</a:t>
            </a:r>
            <a:r>
              <a:rPr lang="hu-HU" sz="2400" dirty="0" smtClean="0"/>
              <a:t>, </a:t>
            </a:r>
            <a:r>
              <a:rPr lang="hu-HU" sz="2400" dirty="0" err="1" smtClean="0"/>
              <a:t>think</a:t>
            </a:r>
            <a:r>
              <a:rPr lang="hu-HU" sz="2400" dirty="0" smtClean="0"/>
              <a:t>, and </a:t>
            </a:r>
            <a:r>
              <a:rPr lang="hu-HU" sz="2400" dirty="0" err="1" smtClean="0"/>
              <a:t>feel</a:t>
            </a:r>
            <a:r>
              <a:rPr lang="hu-HU" sz="2400" dirty="0" smtClean="0"/>
              <a:t> </a:t>
            </a:r>
            <a:r>
              <a:rPr lang="hu-HU" sz="2400" dirty="0" err="1" smtClean="0"/>
              <a:t>in</a:t>
            </a:r>
            <a:r>
              <a:rPr lang="hu-HU" sz="2400" dirty="0" smtClean="0"/>
              <a:t> </a:t>
            </a:r>
            <a:r>
              <a:rPr lang="hu-HU" sz="2400" dirty="0" err="1" smtClean="0"/>
              <a:t>relation</a:t>
            </a:r>
            <a:r>
              <a:rPr lang="hu-HU" sz="2400" dirty="0" smtClean="0"/>
              <a:t> </a:t>
            </a:r>
            <a:r>
              <a:rPr lang="hu-HU" sz="2400" dirty="0" err="1" smtClean="0"/>
              <a:t>to</a:t>
            </a:r>
            <a:r>
              <a:rPr lang="hu-HU" sz="2400" dirty="0" smtClean="0"/>
              <a:t> </a:t>
            </a:r>
            <a:r>
              <a:rPr lang="hu-HU" sz="2400" dirty="0" err="1" smtClean="0"/>
              <a:t>these</a:t>
            </a:r>
            <a:r>
              <a:rPr lang="hu-HU" sz="2400" dirty="0" smtClean="0"/>
              <a:t> </a:t>
            </a:r>
            <a:r>
              <a:rPr lang="hu-HU" sz="2400" dirty="0" err="1" smtClean="0"/>
              <a:t>problems</a:t>
            </a:r>
            <a:r>
              <a:rPr lang="hu-HU" sz="2400" dirty="0" smtClean="0"/>
              <a:t>.”</a:t>
            </a:r>
            <a:endParaRPr lang="hu-HU" sz="2400" b="1" dirty="0" smtClean="0"/>
          </a:p>
          <a:p>
            <a:endParaRPr lang="hu-HU" sz="2400" b="1" dirty="0"/>
          </a:p>
        </p:txBody>
      </p:sp>
    </p:spTree>
    <p:extLst>
      <p:ext uri="{BB962C8B-B14F-4D97-AF65-F5344CB8AC3E}">
        <p14:creationId xmlns:p14="http://schemas.microsoft.com/office/powerpoint/2010/main" val="3227957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200" b="1" dirty="0" smtClean="0"/>
              <a:t>LEVELS OF ORGANIZATIONAL CULTURE</a:t>
            </a:r>
            <a:endParaRPr lang="hu-HU" sz="32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755576" y="1844824"/>
            <a:ext cx="7416824" cy="4741987"/>
          </a:xfrm>
        </p:spPr>
        <p:txBody>
          <a:bodyPr>
            <a:normAutofit lnSpcReduction="10000"/>
          </a:bodyPr>
          <a:lstStyle/>
          <a:p>
            <a:r>
              <a:rPr lang="hu-HU" sz="2800" dirty="0" err="1" smtClean="0"/>
              <a:t>Surface</a:t>
            </a:r>
            <a:r>
              <a:rPr lang="hu-HU" sz="2800" dirty="0" smtClean="0"/>
              <a:t> </a:t>
            </a:r>
            <a:r>
              <a:rPr lang="hu-HU" sz="2800" dirty="0" err="1" smtClean="0"/>
              <a:t>level</a:t>
            </a:r>
            <a:r>
              <a:rPr lang="hu-HU" sz="2800" dirty="0" smtClean="0"/>
              <a:t>, </a:t>
            </a:r>
            <a:r>
              <a:rPr lang="hu-HU" sz="2800" dirty="0" err="1" smtClean="0"/>
              <a:t>observable</a:t>
            </a:r>
            <a:r>
              <a:rPr lang="hu-HU" sz="2800" dirty="0" smtClean="0"/>
              <a:t> </a:t>
            </a:r>
            <a:r>
              <a:rPr lang="hu-HU" sz="2800" dirty="0" err="1" smtClean="0"/>
              <a:t>characteristics</a:t>
            </a:r>
            <a:r>
              <a:rPr lang="hu-HU" sz="2800" dirty="0" smtClean="0"/>
              <a:t>:</a:t>
            </a:r>
          </a:p>
          <a:p>
            <a:pPr lvl="1"/>
            <a:r>
              <a:rPr lang="hu-HU" sz="2400" dirty="0" err="1" smtClean="0"/>
              <a:t>Ceremonies</a:t>
            </a:r>
            <a:r>
              <a:rPr lang="hu-HU" sz="2400" dirty="0" smtClean="0"/>
              <a:t>, </a:t>
            </a:r>
          </a:p>
          <a:p>
            <a:pPr lvl="1"/>
            <a:r>
              <a:rPr lang="hu-HU" sz="2400" dirty="0" err="1" smtClean="0"/>
              <a:t>Stories</a:t>
            </a:r>
            <a:r>
              <a:rPr lang="hu-HU" sz="2400" dirty="0" smtClean="0"/>
              <a:t>, </a:t>
            </a:r>
            <a:r>
              <a:rPr lang="hu-HU" sz="2400" dirty="0" err="1" smtClean="0"/>
              <a:t>myths</a:t>
            </a:r>
            <a:r>
              <a:rPr lang="hu-HU" sz="2400" dirty="0" smtClean="0"/>
              <a:t>,</a:t>
            </a:r>
          </a:p>
          <a:p>
            <a:pPr lvl="1"/>
            <a:r>
              <a:rPr lang="hu-HU" sz="2400" dirty="0" err="1" smtClean="0"/>
              <a:t>Language</a:t>
            </a:r>
            <a:r>
              <a:rPr lang="hu-HU" sz="2400" dirty="0" smtClean="0"/>
              <a:t>,</a:t>
            </a:r>
          </a:p>
          <a:p>
            <a:pPr lvl="1"/>
            <a:r>
              <a:rPr lang="hu-HU" sz="2400" dirty="0" err="1" smtClean="0"/>
              <a:t>Symbols</a:t>
            </a:r>
            <a:r>
              <a:rPr lang="hu-HU" sz="2400" dirty="0" smtClean="0"/>
              <a:t>, </a:t>
            </a:r>
            <a:r>
              <a:rPr lang="hu-HU" sz="2400" dirty="0" err="1" smtClean="0"/>
              <a:t>dressing</a:t>
            </a:r>
            <a:r>
              <a:rPr lang="hu-HU" sz="2400" dirty="0" smtClean="0"/>
              <a:t> </a:t>
            </a:r>
            <a:r>
              <a:rPr lang="hu-HU" sz="2400" dirty="0" err="1" smtClean="0"/>
              <a:t>codes</a:t>
            </a:r>
            <a:r>
              <a:rPr lang="hu-HU" sz="2400" dirty="0" smtClean="0"/>
              <a:t>.</a:t>
            </a:r>
            <a:endParaRPr lang="hu-HU" sz="2800" dirty="0"/>
          </a:p>
          <a:p>
            <a:r>
              <a:rPr lang="hu-HU" sz="2800" dirty="0" smtClean="0"/>
              <a:t>Deep </a:t>
            </a:r>
            <a:r>
              <a:rPr lang="hu-HU" sz="2800" dirty="0" err="1" smtClean="0"/>
              <a:t>level</a:t>
            </a:r>
            <a:r>
              <a:rPr lang="hu-HU" sz="2800" dirty="0" smtClean="0"/>
              <a:t> </a:t>
            </a:r>
            <a:r>
              <a:rPr lang="hu-HU" sz="2800" dirty="0" err="1" smtClean="0"/>
              <a:t>characteristics</a:t>
            </a:r>
            <a:r>
              <a:rPr lang="hu-HU" sz="2800" dirty="0" smtClean="0"/>
              <a:t>:</a:t>
            </a:r>
          </a:p>
          <a:p>
            <a:pPr lvl="1"/>
            <a:r>
              <a:rPr lang="hu-HU" sz="2400" dirty="0" err="1" smtClean="0"/>
              <a:t>Values</a:t>
            </a:r>
            <a:r>
              <a:rPr lang="hu-HU" sz="2400" dirty="0" smtClean="0"/>
              <a:t>,</a:t>
            </a:r>
          </a:p>
          <a:p>
            <a:pPr lvl="1"/>
            <a:r>
              <a:rPr lang="hu-HU" sz="2400" dirty="0" err="1" smtClean="0"/>
              <a:t>Assumptions</a:t>
            </a:r>
            <a:r>
              <a:rPr lang="hu-HU" sz="2400" dirty="0" smtClean="0"/>
              <a:t>,</a:t>
            </a:r>
          </a:p>
          <a:p>
            <a:pPr lvl="1"/>
            <a:r>
              <a:rPr lang="hu-HU" sz="2400" dirty="0" err="1" smtClean="0"/>
              <a:t>Beliefs</a:t>
            </a:r>
            <a:r>
              <a:rPr lang="hu-HU" sz="2400" dirty="0" smtClean="0"/>
              <a:t>,</a:t>
            </a:r>
          </a:p>
          <a:p>
            <a:pPr lvl="1"/>
            <a:r>
              <a:rPr lang="hu-HU" sz="2400" dirty="0" err="1" smtClean="0"/>
              <a:t>Feelings</a:t>
            </a:r>
            <a:r>
              <a:rPr lang="hu-HU" sz="2400" dirty="0" smtClean="0"/>
              <a:t>,</a:t>
            </a:r>
          </a:p>
          <a:p>
            <a:pPr lvl="1"/>
            <a:r>
              <a:rPr lang="hu-HU" sz="2400" dirty="0" err="1" smtClean="0"/>
              <a:t>Attitudes</a:t>
            </a:r>
            <a:r>
              <a:rPr lang="hu-HU" sz="2400" dirty="0" smtClean="0"/>
              <a:t>. </a:t>
            </a:r>
          </a:p>
          <a:p>
            <a:pPr lvl="1"/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3058698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200" b="1" dirty="0" smtClean="0"/>
              <a:t>LEVELS OF CULTURE</a:t>
            </a:r>
            <a:endParaRPr lang="hu-HU" sz="32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sz="2800" dirty="0" smtClean="0"/>
              <a:t>National </a:t>
            </a:r>
            <a:r>
              <a:rPr lang="hu-HU" sz="2800" dirty="0" err="1" smtClean="0"/>
              <a:t>culture</a:t>
            </a:r>
            <a:endParaRPr lang="hu-HU" sz="2800" dirty="0" smtClean="0"/>
          </a:p>
          <a:p>
            <a:endParaRPr lang="hu-HU" sz="2800" dirty="0"/>
          </a:p>
          <a:p>
            <a:r>
              <a:rPr lang="hu-HU" sz="2800" dirty="0" err="1" smtClean="0"/>
              <a:t>Organizational</a:t>
            </a:r>
            <a:r>
              <a:rPr lang="hu-HU" sz="2800" dirty="0" smtClean="0"/>
              <a:t> </a:t>
            </a:r>
            <a:r>
              <a:rPr lang="hu-HU" sz="2800" dirty="0" err="1" smtClean="0"/>
              <a:t>culture</a:t>
            </a:r>
            <a:endParaRPr lang="hu-HU" sz="2800" dirty="0" smtClean="0"/>
          </a:p>
          <a:p>
            <a:endParaRPr lang="hu-HU" sz="2800" dirty="0"/>
          </a:p>
          <a:p>
            <a:r>
              <a:rPr lang="hu-HU" sz="2800" dirty="0" err="1" smtClean="0"/>
              <a:t>Subcultures</a:t>
            </a:r>
            <a:endParaRPr lang="hu-HU" sz="2800" dirty="0"/>
          </a:p>
        </p:txBody>
      </p:sp>
    </p:spTree>
    <p:extLst>
      <p:ext uri="{BB962C8B-B14F-4D97-AF65-F5344CB8AC3E}">
        <p14:creationId xmlns:p14="http://schemas.microsoft.com/office/powerpoint/2010/main" val="3342893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200" b="1" dirty="0" smtClean="0"/>
              <a:t>CULTURES SUPPORTING ORGANIZATIONAL CHANGE</a:t>
            </a:r>
            <a:endParaRPr lang="hu-HU" sz="32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u-HU" sz="2800" dirty="0" err="1" smtClean="0"/>
              <a:t>Means</a:t>
            </a:r>
            <a:r>
              <a:rPr lang="hu-HU" sz="2800" dirty="0" smtClean="0"/>
              <a:t> </a:t>
            </a:r>
            <a:r>
              <a:rPr lang="hu-HU" sz="2800" dirty="0" err="1" smtClean="0"/>
              <a:t>for</a:t>
            </a:r>
            <a:r>
              <a:rPr lang="hu-HU" sz="2800" dirty="0" smtClean="0"/>
              <a:t> </a:t>
            </a:r>
            <a:r>
              <a:rPr lang="hu-HU" sz="2800" dirty="0" err="1" smtClean="0"/>
              <a:t>dealing</a:t>
            </a:r>
            <a:r>
              <a:rPr lang="hu-HU" sz="2800" dirty="0" smtClean="0"/>
              <a:t> </a:t>
            </a:r>
            <a:r>
              <a:rPr lang="hu-HU" sz="2800" dirty="0" err="1" smtClean="0"/>
              <a:t>with</a:t>
            </a:r>
            <a:r>
              <a:rPr lang="hu-HU" sz="2800" dirty="0" smtClean="0"/>
              <a:t> </a:t>
            </a:r>
            <a:r>
              <a:rPr lang="hu-HU" sz="2800" dirty="0" err="1" smtClean="0"/>
              <a:t>organizational</a:t>
            </a:r>
            <a:r>
              <a:rPr lang="hu-HU" sz="2800" dirty="0" smtClean="0"/>
              <a:t> </a:t>
            </a:r>
            <a:r>
              <a:rPr lang="hu-HU" sz="2800" dirty="0" err="1" smtClean="0"/>
              <a:t>level</a:t>
            </a:r>
            <a:r>
              <a:rPr lang="hu-HU" sz="2800" dirty="0" smtClean="0"/>
              <a:t> </a:t>
            </a:r>
            <a:r>
              <a:rPr lang="hu-HU" sz="2800" dirty="0" err="1" smtClean="0"/>
              <a:t>interventions</a:t>
            </a:r>
            <a:r>
              <a:rPr lang="hu-HU" sz="2800" dirty="0" smtClean="0"/>
              <a:t>:</a:t>
            </a:r>
          </a:p>
          <a:p>
            <a:r>
              <a:rPr lang="hu-HU" sz="2800" dirty="0" err="1" smtClean="0"/>
              <a:t>Globalization</a:t>
            </a:r>
            <a:r>
              <a:rPr lang="hu-HU" sz="2800" dirty="0" smtClean="0"/>
              <a:t> of HRM </a:t>
            </a:r>
            <a:r>
              <a:rPr lang="hu-HU" sz="2800" dirty="0" err="1" smtClean="0"/>
              <a:t>systems</a:t>
            </a:r>
            <a:r>
              <a:rPr lang="hu-HU" sz="2800" dirty="0" smtClean="0"/>
              <a:t>,</a:t>
            </a:r>
          </a:p>
          <a:p>
            <a:r>
              <a:rPr lang="hu-HU" sz="2800" dirty="0" err="1" smtClean="0"/>
              <a:t>Systematic</a:t>
            </a:r>
            <a:r>
              <a:rPr lang="hu-HU" sz="2800" dirty="0" smtClean="0"/>
              <a:t> </a:t>
            </a:r>
            <a:r>
              <a:rPr lang="hu-HU" sz="2800" dirty="0" err="1" smtClean="0"/>
              <a:t>integration</a:t>
            </a:r>
            <a:r>
              <a:rPr lang="hu-HU" sz="2800" dirty="0" smtClean="0"/>
              <a:t> of </a:t>
            </a:r>
            <a:r>
              <a:rPr lang="hu-HU" sz="2800" dirty="0" err="1" smtClean="0"/>
              <a:t>expatriats</a:t>
            </a:r>
            <a:r>
              <a:rPr lang="hu-HU" sz="2800" dirty="0" smtClean="0"/>
              <a:t>,</a:t>
            </a:r>
          </a:p>
          <a:p>
            <a:r>
              <a:rPr lang="hu-HU" sz="2800" dirty="0" err="1" smtClean="0"/>
              <a:t>Developing</a:t>
            </a:r>
            <a:r>
              <a:rPr lang="hu-HU" sz="2800" dirty="0" smtClean="0"/>
              <a:t> HR </a:t>
            </a:r>
            <a:r>
              <a:rPr lang="hu-HU" sz="2800" dirty="0" err="1" smtClean="0"/>
              <a:t>competencies</a:t>
            </a:r>
            <a:r>
              <a:rPr lang="hu-HU" sz="2800" dirty="0" smtClean="0"/>
              <a:t> </a:t>
            </a:r>
            <a:r>
              <a:rPr lang="hu-HU" sz="2800" dirty="0" err="1" smtClean="0"/>
              <a:t>helping</a:t>
            </a:r>
            <a:r>
              <a:rPr lang="hu-HU" sz="2800" dirty="0" smtClean="0"/>
              <a:t> </a:t>
            </a:r>
            <a:r>
              <a:rPr lang="hu-HU" sz="2800" dirty="0" err="1" smtClean="0"/>
              <a:t>change</a:t>
            </a:r>
            <a:r>
              <a:rPr lang="hu-HU" sz="2800" dirty="0" smtClean="0"/>
              <a:t>,</a:t>
            </a:r>
          </a:p>
          <a:p>
            <a:r>
              <a:rPr lang="hu-HU" sz="2800" dirty="0" err="1" smtClean="0"/>
              <a:t>Dealing</a:t>
            </a:r>
            <a:r>
              <a:rPr lang="hu-HU" sz="2800" dirty="0" smtClean="0"/>
              <a:t> </a:t>
            </a:r>
            <a:r>
              <a:rPr lang="hu-HU" sz="2800" dirty="0" err="1" smtClean="0"/>
              <a:t>intercultural</a:t>
            </a:r>
            <a:r>
              <a:rPr lang="hu-HU" sz="2800" dirty="0" smtClean="0"/>
              <a:t> </a:t>
            </a:r>
            <a:r>
              <a:rPr lang="hu-HU" sz="2800" dirty="0" err="1" smtClean="0"/>
              <a:t>conflics</a:t>
            </a:r>
            <a:r>
              <a:rPr lang="hu-HU" sz="2800" dirty="0" smtClean="0"/>
              <a:t>,</a:t>
            </a:r>
          </a:p>
          <a:p>
            <a:r>
              <a:rPr lang="hu-HU" sz="2800" dirty="0" err="1" smtClean="0"/>
              <a:t>Using</a:t>
            </a:r>
            <a:r>
              <a:rPr lang="hu-HU" sz="2800" dirty="0" smtClean="0"/>
              <a:t> modern </a:t>
            </a:r>
            <a:r>
              <a:rPr lang="hu-HU" sz="2800" dirty="0" err="1" smtClean="0"/>
              <a:t>communication</a:t>
            </a:r>
            <a:r>
              <a:rPr lang="hu-HU" sz="2800" dirty="0" smtClean="0"/>
              <a:t> </a:t>
            </a:r>
            <a:r>
              <a:rPr lang="hu-HU" sz="2800" dirty="0" err="1" smtClean="0"/>
              <a:t>technologies</a:t>
            </a:r>
            <a:r>
              <a:rPr lang="hu-HU" sz="2800" dirty="0" smtClean="0"/>
              <a:t>,</a:t>
            </a:r>
          </a:p>
          <a:p>
            <a:r>
              <a:rPr lang="hu-HU" sz="2800" dirty="0" err="1" smtClean="0"/>
              <a:t>Developing</a:t>
            </a:r>
            <a:r>
              <a:rPr lang="hu-HU" sz="2800" dirty="0" smtClean="0"/>
              <a:t> </a:t>
            </a:r>
            <a:r>
              <a:rPr lang="hu-HU" sz="2800" dirty="0" err="1" smtClean="0"/>
              <a:t>outstanding</a:t>
            </a:r>
            <a:r>
              <a:rPr lang="hu-HU" sz="2800" dirty="0" smtClean="0"/>
              <a:t> </a:t>
            </a:r>
            <a:r>
              <a:rPr lang="hu-HU" sz="2800" dirty="0" err="1" smtClean="0"/>
              <a:t>work</a:t>
            </a:r>
            <a:r>
              <a:rPr lang="hu-HU" sz="2800" dirty="0" smtClean="0"/>
              <a:t> </a:t>
            </a:r>
            <a:r>
              <a:rPr lang="hu-HU" sz="2800" dirty="0" err="1" smtClean="0"/>
              <a:t>cultures</a:t>
            </a:r>
            <a:r>
              <a:rPr lang="hu-HU" sz="2800" dirty="0" smtClean="0"/>
              <a:t>.</a:t>
            </a:r>
            <a:endParaRPr lang="hu-HU" sz="2800" dirty="0"/>
          </a:p>
        </p:txBody>
      </p:sp>
    </p:spTree>
    <p:extLst>
      <p:ext uri="{BB962C8B-B14F-4D97-AF65-F5344CB8AC3E}">
        <p14:creationId xmlns:p14="http://schemas.microsoft.com/office/powerpoint/2010/main" val="1130237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200" b="1" dirty="0" smtClean="0"/>
              <a:t>AGENTS OF ORGANIZATIONAL CHANGES</a:t>
            </a:r>
            <a:endParaRPr lang="hu-HU" sz="32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sz="2800" dirty="0" smtClean="0"/>
              <a:t>Line </a:t>
            </a:r>
            <a:r>
              <a:rPr lang="hu-HU" sz="2800" dirty="0" err="1" smtClean="0"/>
              <a:t>managers</a:t>
            </a:r>
            <a:r>
              <a:rPr lang="hu-HU" sz="2800" dirty="0" smtClean="0"/>
              <a:t>,</a:t>
            </a:r>
          </a:p>
          <a:p>
            <a:endParaRPr lang="hu-HU" sz="2800" dirty="0"/>
          </a:p>
          <a:p>
            <a:r>
              <a:rPr lang="hu-HU" sz="2800" dirty="0" err="1" smtClean="0"/>
              <a:t>Internal</a:t>
            </a:r>
            <a:r>
              <a:rPr lang="hu-HU" sz="2800" dirty="0" smtClean="0"/>
              <a:t> </a:t>
            </a:r>
            <a:r>
              <a:rPr lang="hu-HU" sz="2800" dirty="0" err="1" smtClean="0"/>
              <a:t>change</a:t>
            </a:r>
            <a:r>
              <a:rPr lang="hu-HU" sz="2800" dirty="0" smtClean="0"/>
              <a:t> </a:t>
            </a:r>
            <a:r>
              <a:rPr lang="hu-HU" sz="2800" dirty="0" err="1" smtClean="0"/>
              <a:t>agents</a:t>
            </a:r>
            <a:r>
              <a:rPr lang="hu-HU" sz="2800" dirty="0" smtClean="0"/>
              <a:t>,</a:t>
            </a:r>
          </a:p>
          <a:p>
            <a:endParaRPr lang="hu-HU" sz="2800" dirty="0"/>
          </a:p>
          <a:p>
            <a:r>
              <a:rPr lang="hu-HU" sz="2800" dirty="0" err="1" smtClean="0"/>
              <a:t>External</a:t>
            </a:r>
            <a:r>
              <a:rPr lang="hu-HU" sz="2800" dirty="0" smtClean="0"/>
              <a:t> </a:t>
            </a:r>
            <a:r>
              <a:rPr lang="hu-HU" sz="2800" dirty="0" err="1" smtClean="0"/>
              <a:t>consultants</a:t>
            </a:r>
            <a:r>
              <a:rPr lang="hu-HU" sz="2800" dirty="0" smtClean="0"/>
              <a:t> </a:t>
            </a:r>
            <a:r>
              <a:rPr lang="hu-HU" sz="2800" dirty="0" err="1" smtClean="0"/>
              <a:t>helping</a:t>
            </a:r>
            <a:r>
              <a:rPr lang="hu-HU" sz="2800" dirty="0" smtClean="0"/>
              <a:t> </a:t>
            </a:r>
            <a:r>
              <a:rPr lang="hu-HU" sz="2800" dirty="0" err="1" smtClean="0"/>
              <a:t>the</a:t>
            </a:r>
            <a:r>
              <a:rPr lang="hu-HU" sz="2800" dirty="0" smtClean="0"/>
              <a:t> </a:t>
            </a:r>
            <a:r>
              <a:rPr lang="hu-HU" sz="2800" dirty="0" err="1" smtClean="0"/>
              <a:t>change</a:t>
            </a:r>
            <a:r>
              <a:rPr lang="hu-HU" sz="2800" dirty="0" smtClean="0"/>
              <a:t> </a:t>
            </a:r>
            <a:r>
              <a:rPr lang="hu-HU" sz="2800" dirty="0" err="1" smtClean="0"/>
              <a:t>process</a:t>
            </a:r>
            <a:r>
              <a:rPr lang="hu-HU" sz="2800" dirty="0" smtClean="0"/>
              <a:t>.</a:t>
            </a:r>
            <a:endParaRPr lang="hu-HU" sz="2800" dirty="0"/>
          </a:p>
        </p:txBody>
      </p:sp>
    </p:spTree>
    <p:extLst>
      <p:ext uri="{BB962C8B-B14F-4D97-AF65-F5344CB8AC3E}">
        <p14:creationId xmlns:p14="http://schemas.microsoft.com/office/powerpoint/2010/main" val="199829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200" b="1" dirty="0" smtClean="0"/>
              <a:t>MEANS FOR CREATING FAVOURABLE CONDITIONS FOR CHANGES</a:t>
            </a:r>
            <a:endParaRPr lang="hu-HU" sz="32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sz="2400" dirty="0" err="1" smtClean="0"/>
              <a:t>Initiating</a:t>
            </a:r>
            <a:r>
              <a:rPr lang="hu-HU" sz="2400" dirty="0" smtClean="0"/>
              <a:t> management </a:t>
            </a:r>
            <a:r>
              <a:rPr lang="hu-HU" sz="2400" dirty="0" err="1" smtClean="0"/>
              <a:t>development</a:t>
            </a:r>
            <a:r>
              <a:rPr lang="hu-HU" sz="2400" dirty="0" smtClean="0"/>
              <a:t> </a:t>
            </a:r>
            <a:r>
              <a:rPr lang="hu-HU" sz="2400" dirty="0" err="1" smtClean="0"/>
              <a:t>programmes</a:t>
            </a:r>
            <a:r>
              <a:rPr lang="hu-HU" sz="2400" dirty="0" smtClean="0"/>
              <a:t>,</a:t>
            </a:r>
          </a:p>
          <a:p>
            <a:r>
              <a:rPr lang="hu-HU" sz="2400" dirty="0" err="1" smtClean="0"/>
              <a:t>Changing</a:t>
            </a:r>
            <a:r>
              <a:rPr lang="hu-HU" sz="2400" dirty="0" smtClean="0"/>
              <a:t> </a:t>
            </a:r>
            <a:r>
              <a:rPr lang="hu-HU" sz="2400" dirty="0" err="1" smtClean="0"/>
              <a:t>administrative</a:t>
            </a:r>
            <a:r>
              <a:rPr lang="hu-HU" sz="2400" dirty="0" smtClean="0"/>
              <a:t> </a:t>
            </a:r>
            <a:r>
              <a:rPr lang="hu-HU" sz="2400" dirty="0" err="1" smtClean="0"/>
              <a:t>processes</a:t>
            </a:r>
            <a:r>
              <a:rPr lang="hu-HU" sz="2400" dirty="0" smtClean="0"/>
              <a:t>,</a:t>
            </a:r>
          </a:p>
          <a:p>
            <a:r>
              <a:rPr lang="hu-HU" sz="2400" dirty="0" err="1" smtClean="0"/>
              <a:t>Dividing</a:t>
            </a:r>
            <a:r>
              <a:rPr lang="hu-HU" sz="2400" dirty="0" smtClean="0"/>
              <a:t> </a:t>
            </a:r>
            <a:r>
              <a:rPr lang="hu-HU" sz="2400" dirty="0" err="1" smtClean="0"/>
              <a:t>global</a:t>
            </a:r>
            <a:r>
              <a:rPr lang="hu-HU" sz="2400" dirty="0" smtClean="0"/>
              <a:t> </a:t>
            </a:r>
            <a:r>
              <a:rPr lang="hu-HU" sz="2400" dirty="0" err="1" smtClean="0"/>
              <a:t>vision</a:t>
            </a:r>
            <a:r>
              <a:rPr lang="hu-HU" sz="2400" dirty="0" smtClean="0"/>
              <a:t> </a:t>
            </a:r>
            <a:r>
              <a:rPr lang="hu-HU" sz="2400" dirty="0" err="1" smtClean="0"/>
              <a:t>into</a:t>
            </a:r>
            <a:r>
              <a:rPr lang="hu-HU" sz="2400" dirty="0" smtClean="0"/>
              <a:t> </a:t>
            </a:r>
            <a:r>
              <a:rPr lang="hu-HU" sz="2400" dirty="0" err="1" smtClean="0"/>
              <a:t>managable</a:t>
            </a:r>
            <a:r>
              <a:rPr lang="hu-HU" sz="2400" dirty="0" smtClean="0"/>
              <a:t> </a:t>
            </a:r>
            <a:r>
              <a:rPr lang="hu-HU" sz="2400" dirty="0" err="1" smtClean="0"/>
              <a:t>smaller</a:t>
            </a:r>
            <a:r>
              <a:rPr lang="hu-HU" sz="2400" dirty="0" smtClean="0"/>
              <a:t> </a:t>
            </a:r>
            <a:r>
              <a:rPr lang="hu-HU" sz="2400" dirty="0" err="1" smtClean="0"/>
              <a:t>items</a:t>
            </a:r>
            <a:r>
              <a:rPr lang="hu-HU" sz="2400" dirty="0" smtClean="0"/>
              <a:t>,</a:t>
            </a:r>
          </a:p>
          <a:p>
            <a:r>
              <a:rPr lang="hu-HU" sz="2400" dirty="0" err="1" smtClean="0"/>
              <a:t>Patiante</a:t>
            </a:r>
            <a:r>
              <a:rPr lang="hu-HU" sz="2400" dirty="0" smtClean="0"/>
              <a:t>, </a:t>
            </a:r>
            <a:r>
              <a:rPr lang="hu-HU" sz="2400" dirty="0" err="1" smtClean="0"/>
              <a:t>repeating</a:t>
            </a:r>
            <a:r>
              <a:rPr lang="hu-HU" sz="2400" dirty="0" smtClean="0"/>
              <a:t>,</a:t>
            </a:r>
          </a:p>
          <a:p>
            <a:r>
              <a:rPr lang="hu-HU" sz="2400" dirty="0" err="1" smtClean="0"/>
              <a:t>Vaiting</a:t>
            </a:r>
            <a:r>
              <a:rPr lang="hu-HU" sz="2400" dirty="0" smtClean="0"/>
              <a:t> </a:t>
            </a:r>
            <a:r>
              <a:rPr lang="hu-HU" sz="2400" dirty="0" err="1" smtClean="0"/>
              <a:t>for</a:t>
            </a:r>
            <a:r>
              <a:rPr lang="hu-HU" sz="2400" dirty="0" smtClean="0"/>
              <a:t> </a:t>
            </a:r>
            <a:r>
              <a:rPr lang="hu-HU" sz="2400" dirty="0" err="1" smtClean="0"/>
              <a:t>favourable</a:t>
            </a:r>
            <a:r>
              <a:rPr lang="hu-HU" sz="2400" dirty="0" smtClean="0"/>
              <a:t> </a:t>
            </a:r>
            <a:r>
              <a:rPr lang="hu-HU" sz="2400" dirty="0" err="1" smtClean="0"/>
              <a:t>conditions</a:t>
            </a:r>
            <a:r>
              <a:rPr lang="hu-HU" sz="2400" dirty="0" smtClean="0"/>
              <a:t>,</a:t>
            </a:r>
          </a:p>
          <a:p>
            <a:r>
              <a:rPr lang="hu-HU" sz="2400" dirty="0" err="1" smtClean="0"/>
              <a:t>To</a:t>
            </a:r>
            <a:r>
              <a:rPr lang="hu-HU" sz="2400" dirty="0" smtClean="0"/>
              <a:t> </a:t>
            </a:r>
            <a:r>
              <a:rPr lang="hu-HU" sz="2400" dirty="0" err="1" smtClean="0"/>
              <a:t>replace</a:t>
            </a:r>
            <a:r>
              <a:rPr lang="hu-HU" sz="2400" dirty="0" smtClean="0"/>
              <a:t> </a:t>
            </a:r>
            <a:r>
              <a:rPr lang="hu-HU" sz="2400" dirty="0" err="1" smtClean="0"/>
              <a:t>leaving</a:t>
            </a:r>
            <a:r>
              <a:rPr lang="hu-HU" sz="2400" dirty="0" smtClean="0"/>
              <a:t> </a:t>
            </a:r>
            <a:r>
              <a:rPr lang="hu-HU" sz="2400" dirty="0" err="1" smtClean="0"/>
              <a:t>people</a:t>
            </a:r>
            <a:r>
              <a:rPr lang="hu-HU" sz="2400" dirty="0" smtClean="0"/>
              <a:t> </a:t>
            </a:r>
            <a:r>
              <a:rPr lang="hu-HU" sz="2400" dirty="0" err="1" smtClean="0"/>
              <a:t>with</a:t>
            </a:r>
            <a:r>
              <a:rPr lang="hu-HU" sz="2400" dirty="0" smtClean="0"/>
              <a:t> </a:t>
            </a:r>
            <a:r>
              <a:rPr lang="hu-HU" sz="2400" dirty="0" err="1" smtClean="0"/>
              <a:t>supporters</a:t>
            </a:r>
            <a:r>
              <a:rPr lang="hu-HU" sz="2400" dirty="0" smtClean="0"/>
              <a:t>,</a:t>
            </a:r>
          </a:p>
          <a:p>
            <a:r>
              <a:rPr lang="hu-HU" sz="2400" dirty="0" err="1" smtClean="0"/>
              <a:t>Changing</a:t>
            </a:r>
            <a:r>
              <a:rPr lang="hu-HU" sz="2400" dirty="0" smtClean="0"/>
              <a:t> </a:t>
            </a:r>
            <a:r>
              <a:rPr lang="hu-HU" sz="2400" dirty="0" err="1" smtClean="0"/>
              <a:t>organizational</a:t>
            </a:r>
            <a:r>
              <a:rPr lang="hu-HU" sz="2400" dirty="0" smtClean="0"/>
              <a:t> </a:t>
            </a:r>
            <a:r>
              <a:rPr lang="hu-HU" sz="2400" dirty="0" err="1" smtClean="0"/>
              <a:t>structures</a:t>
            </a:r>
            <a:r>
              <a:rPr lang="hu-HU" sz="2400" dirty="0" smtClean="0"/>
              <a:t>,</a:t>
            </a:r>
          </a:p>
          <a:p>
            <a:r>
              <a:rPr lang="hu-HU" sz="2400" dirty="0" err="1" smtClean="0"/>
              <a:t>Promoting</a:t>
            </a:r>
            <a:r>
              <a:rPr lang="hu-HU" sz="2400" dirty="0" smtClean="0"/>
              <a:t> </a:t>
            </a:r>
            <a:r>
              <a:rPr lang="hu-HU" sz="2400" dirty="0" err="1" smtClean="0"/>
              <a:t>key</a:t>
            </a:r>
            <a:r>
              <a:rPr lang="hu-HU" sz="2400" dirty="0" smtClean="0"/>
              <a:t> </a:t>
            </a:r>
            <a:r>
              <a:rPr lang="hu-HU" sz="2400" dirty="0" err="1" smtClean="0"/>
              <a:t>persons</a:t>
            </a:r>
            <a:r>
              <a:rPr lang="hu-HU" sz="2400" dirty="0" smtClean="0"/>
              <a:t>, </a:t>
            </a:r>
            <a:r>
              <a:rPr lang="hu-HU" sz="2400" dirty="0" err="1" smtClean="0"/>
              <a:t>increasing</a:t>
            </a:r>
            <a:r>
              <a:rPr lang="hu-HU" sz="2400" dirty="0" smtClean="0"/>
              <a:t> </a:t>
            </a:r>
            <a:r>
              <a:rPr lang="hu-HU" sz="2400" dirty="0" err="1" smtClean="0"/>
              <a:t>their</a:t>
            </a:r>
            <a:r>
              <a:rPr lang="hu-HU" sz="2400" dirty="0" smtClean="0"/>
              <a:t> </a:t>
            </a:r>
            <a:r>
              <a:rPr lang="hu-HU" sz="2400" dirty="0" err="1" smtClean="0"/>
              <a:t>responsibilities</a:t>
            </a:r>
            <a:r>
              <a:rPr lang="hu-HU" sz="2400" dirty="0" smtClean="0"/>
              <a:t>,</a:t>
            </a:r>
          </a:p>
          <a:p>
            <a:r>
              <a:rPr lang="hu-HU" sz="2400" dirty="0" err="1" smtClean="0"/>
              <a:t>Using</a:t>
            </a:r>
            <a:r>
              <a:rPr lang="hu-HU" sz="2400" dirty="0" smtClean="0"/>
              <a:t> </a:t>
            </a:r>
            <a:r>
              <a:rPr lang="hu-HU" sz="2400" dirty="0" err="1" smtClean="0"/>
              <a:t>connections</a:t>
            </a:r>
            <a:r>
              <a:rPr lang="hu-HU" sz="2400" dirty="0" smtClean="0"/>
              <a:t> </a:t>
            </a:r>
            <a:r>
              <a:rPr lang="hu-HU" sz="2400" dirty="0" err="1" smtClean="0"/>
              <a:t>within</a:t>
            </a:r>
            <a:r>
              <a:rPr lang="hu-HU" sz="2400" dirty="0" smtClean="0"/>
              <a:t> </a:t>
            </a:r>
            <a:r>
              <a:rPr lang="hu-HU" sz="2400" dirty="0" err="1" smtClean="0"/>
              <a:t>the</a:t>
            </a:r>
            <a:r>
              <a:rPr lang="hu-HU" sz="2400" dirty="0" smtClean="0"/>
              <a:t> </a:t>
            </a:r>
            <a:r>
              <a:rPr lang="hu-HU" sz="2400" dirty="0" err="1" smtClean="0"/>
              <a:t>organization</a:t>
            </a:r>
            <a:r>
              <a:rPr lang="hu-HU" sz="2400" dirty="0" smtClean="0"/>
              <a:t> and </a:t>
            </a:r>
            <a:r>
              <a:rPr lang="hu-HU" sz="2400" dirty="0" err="1" smtClean="0"/>
              <a:t>externally</a:t>
            </a:r>
            <a:r>
              <a:rPr lang="hu-HU" sz="2400" dirty="0" smtClean="0"/>
              <a:t>,</a:t>
            </a:r>
          </a:p>
          <a:p>
            <a:r>
              <a:rPr lang="hu-HU" sz="2400" dirty="0" err="1" smtClean="0"/>
              <a:t>To</a:t>
            </a:r>
            <a:r>
              <a:rPr lang="hu-HU" sz="2400" dirty="0" smtClean="0"/>
              <a:t> </a:t>
            </a:r>
            <a:r>
              <a:rPr lang="hu-HU" sz="2400" dirty="0" err="1" smtClean="0"/>
              <a:t>prepare</a:t>
            </a:r>
            <a:r>
              <a:rPr lang="hu-HU" sz="2400" dirty="0" smtClean="0"/>
              <a:t> </a:t>
            </a:r>
            <a:r>
              <a:rPr lang="hu-HU" sz="2400" dirty="0" err="1" smtClean="0"/>
              <a:t>documents</a:t>
            </a:r>
            <a:r>
              <a:rPr lang="hu-HU" sz="2400" dirty="0" smtClean="0"/>
              <a:t> </a:t>
            </a:r>
            <a:r>
              <a:rPr lang="hu-HU" sz="2400" dirty="0" err="1" smtClean="0"/>
              <a:t>supporting</a:t>
            </a:r>
            <a:r>
              <a:rPr lang="hu-HU" sz="2400" dirty="0" smtClean="0"/>
              <a:t> </a:t>
            </a:r>
            <a:r>
              <a:rPr lang="hu-HU" sz="2400" dirty="0" err="1" smtClean="0"/>
              <a:t>the</a:t>
            </a:r>
            <a:r>
              <a:rPr lang="hu-HU" sz="2400" dirty="0" smtClean="0"/>
              <a:t> </a:t>
            </a:r>
            <a:r>
              <a:rPr lang="hu-HU" sz="2400" dirty="0" err="1" smtClean="0"/>
              <a:t>desired</a:t>
            </a:r>
            <a:r>
              <a:rPr lang="hu-HU" sz="2400" dirty="0" smtClean="0"/>
              <a:t> </a:t>
            </a:r>
            <a:r>
              <a:rPr lang="hu-HU" sz="2400" dirty="0" err="1" smtClean="0"/>
              <a:t>changes</a:t>
            </a:r>
            <a:r>
              <a:rPr lang="hu-HU" sz="2400" dirty="0" smtClean="0"/>
              <a:t>.</a:t>
            </a:r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3458050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200" b="1" dirty="0" smtClean="0"/>
              <a:t>RESISTING ORGANIZATIONAL CULTURE</a:t>
            </a:r>
            <a:endParaRPr lang="hu-HU" sz="32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u-HU" sz="2800" dirty="0" err="1" smtClean="0"/>
              <a:t>Reasons</a:t>
            </a:r>
            <a:r>
              <a:rPr lang="hu-HU" sz="2800" dirty="0" smtClean="0"/>
              <a:t> </a:t>
            </a:r>
            <a:r>
              <a:rPr lang="hu-HU" sz="2800" dirty="0" err="1" smtClean="0"/>
              <a:t>behing</a:t>
            </a:r>
            <a:r>
              <a:rPr lang="hu-HU" sz="2800" dirty="0" smtClean="0"/>
              <a:t> </a:t>
            </a:r>
            <a:r>
              <a:rPr lang="hu-HU" sz="2800" dirty="0" err="1" smtClean="0"/>
              <a:t>resistance</a:t>
            </a:r>
            <a:r>
              <a:rPr lang="hu-HU" sz="2800" dirty="0" smtClean="0"/>
              <a:t>:</a:t>
            </a:r>
          </a:p>
          <a:p>
            <a:r>
              <a:rPr lang="hu-HU" sz="2400" dirty="0" err="1" smtClean="0"/>
              <a:t>Culture</a:t>
            </a:r>
            <a:r>
              <a:rPr lang="hu-HU" sz="2400" dirty="0" smtClean="0"/>
              <a:t> has </a:t>
            </a:r>
            <a:r>
              <a:rPr lang="hu-HU" sz="2400" dirty="0" err="1" smtClean="0"/>
              <a:t>important</a:t>
            </a:r>
            <a:r>
              <a:rPr lang="hu-HU" sz="2400" dirty="0" smtClean="0"/>
              <a:t> </a:t>
            </a:r>
            <a:r>
              <a:rPr lang="hu-HU" sz="2400" dirty="0" err="1" smtClean="0"/>
              <a:t>role</a:t>
            </a:r>
            <a:r>
              <a:rPr lang="hu-HU" sz="2400" dirty="0" smtClean="0"/>
              <a:t> </a:t>
            </a:r>
            <a:r>
              <a:rPr lang="hu-HU" sz="2400" dirty="0" err="1" smtClean="0"/>
              <a:t>in</a:t>
            </a:r>
            <a:r>
              <a:rPr lang="hu-HU" sz="2400" dirty="0" smtClean="0"/>
              <a:t> </a:t>
            </a:r>
            <a:r>
              <a:rPr lang="hu-HU" sz="2400" dirty="0" err="1" smtClean="0"/>
              <a:t>past</a:t>
            </a:r>
            <a:r>
              <a:rPr lang="hu-HU" sz="2400" dirty="0" smtClean="0"/>
              <a:t> </a:t>
            </a:r>
            <a:r>
              <a:rPr lang="hu-HU" sz="2400" dirty="0" err="1" smtClean="0"/>
              <a:t>successes</a:t>
            </a:r>
            <a:r>
              <a:rPr lang="hu-HU" sz="2400" dirty="0" smtClean="0"/>
              <a:t>,</a:t>
            </a:r>
          </a:p>
          <a:p>
            <a:r>
              <a:rPr lang="hu-HU" sz="2400" dirty="0" err="1" smtClean="0"/>
              <a:t>It</a:t>
            </a:r>
            <a:r>
              <a:rPr lang="hu-HU" sz="2400" dirty="0" smtClean="0"/>
              <a:t> </a:t>
            </a:r>
            <a:r>
              <a:rPr lang="hu-HU" sz="2400" dirty="0" err="1" smtClean="0"/>
              <a:t>needs</a:t>
            </a:r>
            <a:r>
              <a:rPr lang="hu-HU" sz="2400" dirty="0" smtClean="0"/>
              <a:t> </a:t>
            </a:r>
            <a:r>
              <a:rPr lang="hu-HU" sz="2400" dirty="0" err="1" smtClean="0"/>
              <a:t>longer</a:t>
            </a:r>
            <a:r>
              <a:rPr lang="hu-HU" sz="2400" dirty="0" smtClean="0"/>
              <a:t> </a:t>
            </a:r>
            <a:r>
              <a:rPr lang="hu-HU" sz="2400" dirty="0" err="1" smtClean="0"/>
              <a:t>time</a:t>
            </a:r>
            <a:r>
              <a:rPr lang="hu-HU" sz="2400" dirty="0" smtClean="0"/>
              <a:t> </a:t>
            </a:r>
            <a:r>
              <a:rPr lang="hu-HU" sz="2400" dirty="0" err="1" smtClean="0"/>
              <a:t>to</a:t>
            </a:r>
            <a:r>
              <a:rPr lang="hu-HU" sz="2400" dirty="0" smtClean="0"/>
              <a:t> be </a:t>
            </a:r>
            <a:r>
              <a:rPr lang="hu-HU" sz="2400" dirty="0" err="1" smtClean="0"/>
              <a:t>formulated</a:t>
            </a:r>
            <a:r>
              <a:rPr lang="hu-HU" sz="2400" dirty="0" smtClean="0"/>
              <a:t>,</a:t>
            </a:r>
          </a:p>
          <a:p>
            <a:r>
              <a:rPr lang="hu-HU" sz="2400" dirty="0" err="1" smtClean="0"/>
              <a:t>Outside</a:t>
            </a:r>
            <a:r>
              <a:rPr lang="hu-HU" sz="2400" dirty="0" smtClean="0"/>
              <a:t> </a:t>
            </a:r>
            <a:r>
              <a:rPr lang="hu-HU" sz="2400" dirty="0" err="1" smtClean="0"/>
              <a:t>interventions</a:t>
            </a:r>
            <a:r>
              <a:rPr lang="hu-HU" sz="2400" dirty="0" smtClean="0"/>
              <a:t> </a:t>
            </a:r>
            <a:r>
              <a:rPr lang="hu-HU" sz="2400" dirty="0" err="1" smtClean="0"/>
              <a:t>do</a:t>
            </a:r>
            <a:r>
              <a:rPr lang="hu-HU" sz="2400" dirty="0" smtClean="0"/>
              <a:t> </a:t>
            </a:r>
            <a:r>
              <a:rPr lang="hu-HU" sz="2400" dirty="0" err="1" smtClean="0"/>
              <a:t>not</a:t>
            </a:r>
            <a:r>
              <a:rPr lang="hu-HU" sz="2400" dirty="0" smtClean="0"/>
              <a:t> </a:t>
            </a:r>
            <a:r>
              <a:rPr lang="hu-HU" sz="2400" dirty="0" err="1" smtClean="0"/>
              <a:t>help</a:t>
            </a:r>
            <a:r>
              <a:rPr lang="hu-HU" sz="2400" dirty="0" smtClean="0"/>
              <a:t>,</a:t>
            </a:r>
          </a:p>
          <a:p>
            <a:r>
              <a:rPr lang="hu-HU" sz="2400" dirty="0" err="1" smtClean="0"/>
              <a:t>Difficult</a:t>
            </a:r>
            <a:r>
              <a:rPr lang="hu-HU" sz="2400" dirty="0" smtClean="0"/>
              <a:t> </a:t>
            </a:r>
            <a:r>
              <a:rPr lang="hu-HU" sz="2400" dirty="0" err="1" smtClean="0"/>
              <a:t>to</a:t>
            </a:r>
            <a:r>
              <a:rPr lang="hu-HU" sz="2400" dirty="0" smtClean="0"/>
              <a:t> </a:t>
            </a:r>
            <a:r>
              <a:rPr lang="hu-HU" sz="2400" dirty="0" err="1" smtClean="0"/>
              <a:t>question</a:t>
            </a:r>
            <a:r>
              <a:rPr lang="hu-HU" sz="2400" dirty="0" smtClean="0"/>
              <a:t> </a:t>
            </a:r>
            <a:r>
              <a:rPr lang="hu-HU" sz="2400" dirty="0" err="1" smtClean="0"/>
              <a:t>the</a:t>
            </a:r>
            <a:r>
              <a:rPr lang="hu-HU" sz="2400" dirty="0" smtClean="0"/>
              <a:t> </a:t>
            </a:r>
            <a:r>
              <a:rPr lang="hu-HU" sz="2400" dirty="0" err="1" smtClean="0"/>
              <a:t>basic</a:t>
            </a:r>
            <a:r>
              <a:rPr lang="hu-HU" sz="2400" dirty="0" smtClean="0"/>
              <a:t> </a:t>
            </a:r>
            <a:r>
              <a:rPr lang="hu-HU" sz="2400" dirty="0" err="1" smtClean="0"/>
              <a:t>elements</a:t>
            </a:r>
            <a:r>
              <a:rPr lang="hu-HU" sz="2400" dirty="0" smtClean="0"/>
              <a:t>,</a:t>
            </a:r>
          </a:p>
          <a:p>
            <a:r>
              <a:rPr lang="hu-HU" sz="2400" dirty="0" err="1" smtClean="0"/>
              <a:t>Culture</a:t>
            </a:r>
            <a:r>
              <a:rPr lang="hu-HU" sz="2400" dirty="0" smtClean="0"/>
              <a:t> is </a:t>
            </a:r>
            <a:r>
              <a:rPr lang="hu-HU" sz="2400" dirty="0" err="1" smtClean="0"/>
              <a:t>deeply</a:t>
            </a:r>
            <a:r>
              <a:rPr lang="hu-HU" sz="2400" dirty="0" smtClean="0"/>
              <a:t> </a:t>
            </a:r>
            <a:r>
              <a:rPr lang="hu-HU" sz="2400" dirty="0" err="1" smtClean="0"/>
              <a:t>rooted</a:t>
            </a:r>
            <a:r>
              <a:rPr lang="hu-HU" sz="2400" dirty="0" smtClean="0"/>
              <a:t> </a:t>
            </a:r>
            <a:r>
              <a:rPr lang="hu-HU" sz="2400" dirty="0" err="1" smtClean="0"/>
              <a:t>in</a:t>
            </a:r>
            <a:r>
              <a:rPr lang="hu-HU" sz="2400" dirty="0" smtClean="0"/>
              <a:t> </a:t>
            </a:r>
            <a:r>
              <a:rPr lang="hu-HU" sz="2400" dirty="0" err="1" smtClean="0"/>
              <a:t>the</a:t>
            </a:r>
            <a:r>
              <a:rPr lang="hu-HU" sz="2400" dirty="0" smtClean="0"/>
              <a:t> </a:t>
            </a:r>
            <a:r>
              <a:rPr lang="hu-HU" sz="2400" dirty="0" err="1" smtClean="0"/>
              <a:t>feelings</a:t>
            </a:r>
            <a:r>
              <a:rPr lang="hu-HU" sz="2400" dirty="0" smtClean="0"/>
              <a:t> of </a:t>
            </a:r>
            <a:r>
              <a:rPr lang="hu-HU" sz="2400" dirty="0" err="1" smtClean="0"/>
              <a:t>organizational</a:t>
            </a:r>
            <a:r>
              <a:rPr lang="hu-HU" sz="2400" dirty="0" smtClean="0"/>
              <a:t> </a:t>
            </a:r>
            <a:r>
              <a:rPr lang="hu-HU" sz="2400" dirty="0" err="1" smtClean="0"/>
              <a:t>members</a:t>
            </a:r>
            <a:r>
              <a:rPr lang="hu-HU" sz="2400" dirty="0" smtClean="0"/>
              <a:t>,</a:t>
            </a:r>
          </a:p>
          <a:p>
            <a:r>
              <a:rPr lang="hu-HU" sz="2400" dirty="0" err="1" smtClean="0"/>
              <a:t>Those</a:t>
            </a:r>
            <a:r>
              <a:rPr lang="hu-HU" sz="2400" dirty="0" smtClean="0"/>
              <a:t> </a:t>
            </a:r>
            <a:r>
              <a:rPr lang="hu-HU" sz="2400" dirty="0" err="1" smtClean="0"/>
              <a:t>who</a:t>
            </a:r>
            <a:r>
              <a:rPr lang="hu-HU" sz="2400" dirty="0" smtClean="0"/>
              <a:t> </a:t>
            </a:r>
            <a:r>
              <a:rPr lang="hu-HU" sz="2400" dirty="0" err="1" smtClean="0"/>
              <a:t>recognize</a:t>
            </a:r>
            <a:r>
              <a:rPr lang="hu-HU" sz="2400" dirty="0" smtClean="0"/>
              <a:t> </a:t>
            </a:r>
            <a:r>
              <a:rPr lang="hu-HU" sz="2400" dirty="0" err="1" smtClean="0"/>
              <a:t>the</a:t>
            </a:r>
            <a:r>
              <a:rPr lang="hu-HU" sz="2400" dirty="0" smtClean="0"/>
              <a:t> </a:t>
            </a:r>
            <a:r>
              <a:rPr lang="hu-HU" sz="2400" dirty="0" err="1" smtClean="0"/>
              <a:t>weaknesses</a:t>
            </a:r>
            <a:r>
              <a:rPr lang="hu-HU" sz="2400" dirty="0" smtClean="0"/>
              <a:t> of </a:t>
            </a:r>
            <a:r>
              <a:rPr lang="hu-HU" sz="2400" dirty="0" err="1" smtClean="0"/>
              <a:t>culture</a:t>
            </a:r>
            <a:r>
              <a:rPr lang="hu-HU" sz="2400" dirty="0" smtClean="0"/>
              <a:t> (</a:t>
            </a:r>
            <a:r>
              <a:rPr lang="hu-HU" sz="2400" dirty="0" err="1" smtClean="0"/>
              <a:t>e.g</a:t>
            </a:r>
            <a:r>
              <a:rPr lang="hu-HU" sz="2400" dirty="0" smtClean="0"/>
              <a:t>. </a:t>
            </a:r>
            <a:r>
              <a:rPr lang="hu-HU" sz="2400" dirty="0" err="1" smtClean="0"/>
              <a:t>newcomers</a:t>
            </a:r>
            <a:r>
              <a:rPr lang="hu-HU" sz="2400" dirty="0" smtClean="0"/>
              <a:t>) </a:t>
            </a:r>
            <a:r>
              <a:rPr lang="hu-HU" sz="2400" dirty="0" err="1" smtClean="0"/>
              <a:t>have</a:t>
            </a:r>
            <a:r>
              <a:rPr lang="hu-HU" sz="2400" dirty="0" smtClean="0"/>
              <a:t> </a:t>
            </a:r>
            <a:r>
              <a:rPr lang="hu-HU" sz="2400" dirty="0" err="1" smtClean="0"/>
              <a:t>weak</a:t>
            </a:r>
            <a:r>
              <a:rPr lang="hu-HU" sz="2400" dirty="0" smtClean="0"/>
              <a:t> </a:t>
            </a:r>
            <a:r>
              <a:rPr lang="hu-HU" sz="2400" dirty="0" err="1" smtClean="0"/>
              <a:t>positions</a:t>
            </a:r>
            <a:r>
              <a:rPr lang="hu-HU" sz="2400" dirty="0" smtClean="0"/>
              <a:t> </a:t>
            </a:r>
            <a:r>
              <a:rPr lang="hu-HU" sz="2400" dirty="0" err="1" smtClean="0"/>
              <a:t>to</a:t>
            </a:r>
            <a:r>
              <a:rPr lang="hu-HU" sz="2400" dirty="0" smtClean="0"/>
              <a:t> </a:t>
            </a:r>
            <a:r>
              <a:rPr lang="hu-HU" sz="2400" dirty="0" err="1" smtClean="0"/>
              <a:t>change</a:t>
            </a:r>
            <a:r>
              <a:rPr lang="hu-HU" sz="2400" dirty="0" smtClean="0"/>
              <a:t> </a:t>
            </a:r>
            <a:r>
              <a:rPr lang="hu-HU" sz="2400" dirty="0" err="1" smtClean="0"/>
              <a:t>the</a:t>
            </a:r>
            <a:r>
              <a:rPr lang="hu-HU" sz="2400" dirty="0" smtClean="0"/>
              <a:t> </a:t>
            </a:r>
            <a:r>
              <a:rPr lang="hu-HU" sz="2400" dirty="0" err="1" smtClean="0"/>
              <a:t>culture</a:t>
            </a:r>
            <a:r>
              <a:rPr lang="hu-HU" sz="2400" dirty="0" smtClean="0"/>
              <a:t>.</a:t>
            </a:r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4021134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200" b="1" dirty="0" smtClean="0"/>
              <a:t>COMMUNICATION OF CHANGES</a:t>
            </a:r>
            <a:endParaRPr lang="hu-HU" sz="32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sz="2400" dirty="0" err="1" smtClean="0"/>
              <a:t>To</a:t>
            </a:r>
            <a:r>
              <a:rPr lang="hu-HU" sz="2400" dirty="0" smtClean="0"/>
              <a:t> </a:t>
            </a:r>
            <a:r>
              <a:rPr lang="hu-HU" sz="2400" dirty="0" err="1" smtClean="0"/>
              <a:t>communicate</a:t>
            </a:r>
            <a:r>
              <a:rPr lang="hu-HU" sz="2400" dirty="0" smtClean="0"/>
              <a:t> </a:t>
            </a:r>
            <a:r>
              <a:rPr lang="hu-HU" sz="2400" dirty="0" err="1" smtClean="0"/>
              <a:t>the</a:t>
            </a:r>
            <a:r>
              <a:rPr lang="hu-HU" sz="2400" dirty="0" smtClean="0"/>
              <a:t> </a:t>
            </a:r>
            <a:r>
              <a:rPr lang="hu-HU" sz="2400" dirty="0" err="1" smtClean="0"/>
              <a:t>coming</a:t>
            </a:r>
            <a:r>
              <a:rPr lang="hu-HU" sz="2400" dirty="0" smtClean="0"/>
              <a:t> </a:t>
            </a:r>
            <a:r>
              <a:rPr lang="hu-HU" sz="2400" dirty="0" err="1" smtClean="0"/>
              <a:t>process</a:t>
            </a:r>
            <a:r>
              <a:rPr lang="hu-HU" sz="2400" dirty="0" smtClean="0"/>
              <a:t> of </a:t>
            </a:r>
            <a:r>
              <a:rPr lang="hu-HU" sz="2400" dirty="0" err="1" smtClean="0"/>
              <a:t>changes</a:t>
            </a:r>
            <a:r>
              <a:rPr lang="hu-HU" sz="2400" dirty="0" smtClean="0"/>
              <a:t>,</a:t>
            </a:r>
          </a:p>
          <a:p>
            <a:r>
              <a:rPr lang="hu-HU" sz="2400" dirty="0" smtClean="0"/>
              <a:t>Show </a:t>
            </a:r>
            <a:r>
              <a:rPr lang="hu-HU" sz="2400" dirty="0" err="1" smtClean="0"/>
              <a:t>figures</a:t>
            </a:r>
            <a:r>
              <a:rPr lang="hu-HU" sz="2400" dirty="0" smtClean="0"/>
              <a:t> </a:t>
            </a:r>
            <a:r>
              <a:rPr lang="hu-HU" sz="2400" dirty="0" err="1" smtClean="0"/>
              <a:t>describing</a:t>
            </a:r>
            <a:r>
              <a:rPr lang="hu-HU" sz="2400" dirty="0" smtClean="0"/>
              <a:t> </a:t>
            </a:r>
            <a:r>
              <a:rPr lang="hu-HU" sz="2400" dirty="0" err="1" smtClean="0"/>
              <a:t>the</a:t>
            </a:r>
            <a:r>
              <a:rPr lang="hu-HU" sz="2400" dirty="0" smtClean="0"/>
              <a:t> </a:t>
            </a:r>
            <a:r>
              <a:rPr lang="hu-HU" sz="2400" dirty="0" err="1" smtClean="0"/>
              <a:t>expected</a:t>
            </a:r>
            <a:r>
              <a:rPr lang="hu-HU" sz="2400" dirty="0" smtClean="0"/>
              <a:t> </a:t>
            </a:r>
            <a:r>
              <a:rPr lang="hu-HU" sz="2400" dirty="0" err="1" smtClean="0"/>
              <a:t>results</a:t>
            </a:r>
            <a:r>
              <a:rPr lang="hu-HU" sz="2400" dirty="0" smtClean="0"/>
              <a:t>,</a:t>
            </a:r>
          </a:p>
          <a:p>
            <a:r>
              <a:rPr lang="hu-HU" sz="2400" dirty="0" err="1" smtClean="0"/>
              <a:t>Give</a:t>
            </a:r>
            <a:r>
              <a:rPr lang="hu-HU" sz="2400" dirty="0" smtClean="0"/>
              <a:t> </a:t>
            </a:r>
            <a:r>
              <a:rPr lang="hu-HU" sz="2400" dirty="0" err="1" smtClean="0"/>
              <a:t>answeres</a:t>
            </a:r>
            <a:r>
              <a:rPr lang="hu-HU" sz="2400" dirty="0" smtClean="0"/>
              <a:t> </a:t>
            </a:r>
            <a:r>
              <a:rPr lang="hu-HU" sz="2400" dirty="0" err="1" smtClean="0"/>
              <a:t>to</a:t>
            </a:r>
            <a:r>
              <a:rPr lang="hu-HU" sz="2400" dirty="0" smtClean="0"/>
              <a:t> </a:t>
            </a:r>
            <a:r>
              <a:rPr lang="hu-HU" sz="2400" dirty="0" err="1" smtClean="0"/>
              <a:t>the</a:t>
            </a:r>
            <a:r>
              <a:rPr lang="hu-HU" sz="2400" dirty="0" smtClean="0"/>
              <a:t> </a:t>
            </a:r>
            <a:r>
              <a:rPr lang="hu-HU" sz="2400" dirty="0" err="1" smtClean="0"/>
              <a:t>questions</a:t>
            </a:r>
            <a:r>
              <a:rPr lang="hu-HU" sz="2400" dirty="0" smtClean="0"/>
              <a:t> of „</a:t>
            </a:r>
            <a:r>
              <a:rPr lang="hu-HU" sz="2400" dirty="0" err="1" smtClean="0"/>
              <a:t>why</a:t>
            </a:r>
            <a:r>
              <a:rPr lang="hu-HU" sz="2400" dirty="0" smtClean="0"/>
              <a:t>?”,</a:t>
            </a:r>
          </a:p>
          <a:p>
            <a:r>
              <a:rPr lang="hu-HU" sz="2400" dirty="0" err="1" smtClean="0"/>
              <a:t>Communicate</a:t>
            </a:r>
            <a:r>
              <a:rPr lang="hu-HU" sz="2400" dirty="0" smtClean="0"/>
              <a:t> </a:t>
            </a:r>
            <a:r>
              <a:rPr lang="hu-HU" sz="2400" dirty="0" err="1" smtClean="0"/>
              <a:t>how</a:t>
            </a:r>
            <a:r>
              <a:rPr lang="hu-HU" sz="2400" dirty="0" smtClean="0"/>
              <a:t> </a:t>
            </a:r>
            <a:r>
              <a:rPr lang="hu-HU" sz="2400" dirty="0" err="1" smtClean="0"/>
              <a:t>changes</a:t>
            </a:r>
            <a:r>
              <a:rPr lang="hu-HU" sz="2400" dirty="0" smtClean="0"/>
              <a:t> </a:t>
            </a:r>
            <a:r>
              <a:rPr lang="hu-HU" sz="2400" dirty="0" err="1" smtClean="0"/>
              <a:t>will</a:t>
            </a:r>
            <a:r>
              <a:rPr lang="hu-HU" sz="2400" dirty="0" smtClean="0"/>
              <a:t> </a:t>
            </a:r>
            <a:r>
              <a:rPr lang="hu-HU" sz="2400" dirty="0" err="1" smtClean="0"/>
              <a:t>influence</a:t>
            </a:r>
            <a:r>
              <a:rPr lang="hu-HU" sz="2400" dirty="0" smtClean="0"/>
              <a:t> </a:t>
            </a:r>
            <a:r>
              <a:rPr lang="hu-HU" sz="2400" dirty="0" err="1" smtClean="0"/>
              <a:t>individuals</a:t>
            </a:r>
            <a:r>
              <a:rPr lang="hu-HU" sz="2400" dirty="0" smtClean="0"/>
              <a:t>,</a:t>
            </a:r>
          </a:p>
          <a:p>
            <a:r>
              <a:rPr lang="hu-HU" sz="2400" dirty="0" err="1" smtClean="0"/>
              <a:t>Two-directional</a:t>
            </a:r>
            <a:r>
              <a:rPr lang="hu-HU" sz="2400" dirty="0" smtClean="0"/>
              <a:t> </a:t>
            </a:r>
            <a:r>
              <a:rPr lang="hu-HU" sz="2400" dirty="0" err="1" smtClean="0"/>
              <a:t>communication</a:t>
            </a:r>
            <a:r>
              <a:rPr lang="hu-HU" sz="2400" dirty="0" smtClean="0"/>
              <a:t> </a:t>
            </a:r>
            <a:r>
              <a:rPr lang="hu-HU" sz="2400" dirty="0" err="1" smtClean="0"/>
              <a:t>channels</a:t>
            </a:r>
            <a:r>
              <a:rPr lang="hu-HU" sz="2400" dirty="0" smtClean="0"/>
              <a:t> </a:t>
            </a:r>
            <a:r>
              <a:rPr lang="hu-HU" sz="2400" dirty="0" err="1" smtClean="0"/>
              <a:t>to</a:t>
            </a:r>
            <a:r>
              <a:rPr lang="hu-HU" sz="2400" dirty="0" smtClean="0"/>
              <a:t> be </a:t>
            </a:r>
            <a:r>
              <a:rPr lang="hu-HU" sz="2400" dirty="0" err="1" smtClean="0"/>
              <a:t>used</a:t>
            </a:r>
            <a:r>
              <a:rPr lang="hu-HU" sz="2400" dirty="0" smtClean="0"/>
              <a:t>,</a:t>
            </a:r>
          </a:p>
          <a:p>
            <a:r>
              <a:rPr lang="hu-HU" sz="2400" dirty="0" err="1" smtClean="0"/>
              <a:t>To</a:t>
            </a:r>
            <a:r>
              <a:rPr lang="hu-HU" sz="2400" dirty="0" smtClean="0"/>
              <a:t> </a:t>
            </a:r>
            <a:r>
              <a:rPr lang="hu-HU" sz="2400" dirty="0" err="1" smtClean="0"/>
              <a:t>get</a:t>
            </a:r>
            <a:r>
              <a:rPr lang="hu-HU" sz="2400" dirty="0" smtClean="0"/>
              <a:t> </a:t>
            </a:r>
            <a:r>
              <a:rPr lang="hu-HU" sz="2400" dirty="0" err="1" smtClean="0"/>
              <a:t>support</a:t>
            </a:r>
            <a:r>
              <a:rPr lang="hu-HU" sz="2400" dirty="0" smtClean="0"/>
              <a:t> </a:t>
            </a:r>
            <a:r>
              <a:rPr lang="hu-HU" sz="2400" dirty="0" err="1" smtClean="0"/>
              <a:t>from</a:t>
            </a:r>
            <a:r>
              <a:rPr lang="hu-HU" sz="2400" dirty="0" smtClean="0"/>
              <a:t> </a:t>
            </a:r>
            <a:r>
              <a:rPr lang="hu-HU" sz="2400" dirty="0" err="1" smtClean="0"/>
              <a:t>middle</a:t>
            </a:r>
            <a:r>
              <a:rPr lang="hu-HU" sz="2400" dirty="0" smtClean="0"/>
              <a:t> </a:t>
            </a:r>
            <a:r>
              <a:rPr lang="hu-HU" sz="2400" dirty="0" err="1" smtClean="0"/>
              <a:t>managers</a:t>
            </a:r>
            <a:r>
              <a:rPr lang="hu-HU" sz="2400" dirty="0" smtClean="0"/>
              <a:t>,</a:t>
            </a:r>
          </a:p>
          <a:p>
            <a:r>
              <a:rPr lang="hu-HU" sz="2400" dirty="0" err="1" smtClean="0"/>
              <a:t>To</a:t>
            </a:r>
            <a:r>
              <a:rPr lang="hu-HU" sz="2400" dirty="0" smtClean="0"/>
              <a:t> </a:t>
            </a:r>
            <a:r>
              <a:rPr lang="hu-HU" sz="2400" dirty="0" err="1" smtClean="0"/>
              <a:t>emphasize</a:t>
            </a:r>
            <a:r>
              <a:rPr lang="hu-HU" sz="2400" dirty="0" smtClean="0"/>
              <a:t> and </a:t>
            </a:r>
            <a:r>
              <a:rPr lang="hu-HU" sz="2400" dirty="0" err="1" smtClean="0"/>
              <a:t>document</a:t>
            </a:r>
            <a:r>
              <a:rPr lang="hu-HU" sz="2400" dirty="0" smtClean="0"/>
              <a:t> </a:t>
            </a:r>
            <a:r>
              <a:rPr lang="hu-HU" sz="2400" dirty="0" err="1" smtClean="0"/>
              <a:t>partial</a:t>
            </a:r>
            <a:r>
              <a:rPr lang="hu-HU" sz="2400" dirty="0" smtClean="0"/>
              <a:t> </a:t>
            </a:r>
            <a:r>
              <a:rPr lang="hu-HU" sz="2400" dirty="0" err="1" smtClean="0"/>
              <a:t>results</a:t>
            </a:r>
            <a:r>
              <a:rPr lang="hu-HU" sz="2400" dirty="0" smtClean="0"/>
              <a:t>,</a:t>
            </a:r>
          </a:p>
          <a:p>
            <a:r>
              <a:rPr lang="hu-HU" sz="2400" dirty="0" err="1" smtClean="0"/>
              <a:t>To</a:t>
            </a:r>
            <a:r>
              <a:rPr lang="hu-HU" sz="2400" dirty="0" smtClean="0"/>
              <a:t> </a:t>
            </a:r>
            <a:r>
              <a:rPr lang="hu-HU" sz="2400" dirty="0" err="1" smtClean="0"/>
              <a:t>use</a:t>
            </a:r>
            <a:r>
              <a:rPr lang="hu-HU" sz="2400" dirty="0" smtClean="0"/>
              <a:t> </a:t>
            </a:r>
            <a:r>
              <a:rPr lang="hu-HU" sz="2400" dirty="0" err="1" smtClean="0"/>
              <a:t>different</a:t>
            </a:r>
            <a:r>
              <a:rPr lang="hu-HU" sz="2400" dirty="0" smtClean="0"/>
              <a:t> </a:t>
            </a:r>
            <a:r>
              <a:rPr lang="hu-HU" sz="2400" dirty="0" err="1" smtClean="0"/>
              <a:t>channels</a:t>
            </a:r>
            <a:r>
              <a:rPr lang="hu-HU" sz="2400" dirty="0" smtClean="0"/>
              <a:t> of </a:t>
            </a:r>
            <a:r>
              <a:rPr lang="hu-HU" sz="2400" dirty="0" err="1" smtClean="0"/>
              <a:t>communication</a:t>
            </a:r>
            <a:r>
              <a:rPr lang="hu-HU" sz="2400" dirty="0" smtClean="0"/>
              <a:t>,</a:t>
            </a:r>
          </a:p>
          <a:p>
            <a:r>
              <a:rPr lang="hu-HU" sz="2400" dirty="0" smtClean="0"/>
              <a:t>Show </a:t>
            </a:r>
            <a:r>
              <a:rPr lang="hu-HU" sz="2400" dirty="0" err="1" smtClean="0"/>
              <a:t>positive</a:t>
            </a:r>
            <a:r>
              <a:rPr lang="hu-HU" sz="2400" dirty="0" smtClean="0"/>
              <a:t> </a:t>
            </a:r>
            <a:r>
              <a:rPr lang="hu-HU" sz="2400" dirty="0" err="1" smtClean="0"/>
              <a:t>examples</a:t>
            </a:r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2602678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346</TotalTime>
  <Words>683</Words>
  <Application>Microsoft Office PowerPoint</Application>
  <PresentationFormat>Diavetítés a képernyőre (4:3 oldalarány)</PresentationFormat>
  <Paragraphs>90</Paragraphs>
  <Slides>14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14</vt:i4>
      </vt:variant>
    </vt:vector>
  </HeadingPairs>
  <TitlesOfParts>
    <vt:vector size="15" baseType="lpstr">
      <vt:lpstr>Office-téma</vt:lpstr>
      <vt:lpstr>CULTURE AND ORGANIZATIONAL CHANGE</vt:lpstr>
      <vt:lpstr>DEFINITION OF ORGANIZATIONAL CULTURE</vt:lpstr>
      <vt:lpstr>LEVELS OF ORGANIZATIONAL CULTURE</vt:lpstr>
      <vt:lpstr>LEVELS OF CULTURE</vt:lpstr>
      <vt:lpstr>CULTURES SUPPORTING ORGANIZATIONAL CHANGE</vt:lpstr>
      <vt:lpstr>AGENTS OF ORGANIZATIONAL CHANGES</vt:lpstr>
      <vt:lpstr>MEANS FOR CREATING FAVOURABLE CONDITIONS FOR CHANGES</vt:lpstr>
      <vt:lpstr>RESISTING ORGANIZATIONAL CULTURE</vt:lpstr>
      <vt:lpstr>COMMUNICATION OF CHANGES</vt:lpstr>
      <vt:lpstr>STATEMENTS ON ORGANIZATIONAL FACTORS INFLUENCING INNOVATION</vt:lpstr>
      <vt:lpstr>STATEMENTS ON ORGANIZATIONAL FACTORS INFLUENCING INNOVATION – continued </vt:lpstr>
      <vt:lpstr> STATEMENTS ON ORGANIZATIONAL FACTORS INFLUENCING INNOVATION – continued </vt:lpstr>
      <vt:lpstr>STATEMENTS ON ORGANIZATIONAL FACTORS INFLUENCING INNOVATION – continued</vt:lpstr>
      <vt:lpstr>STEPS IN INITIATING ORGANIZATIONAL CULTURE CHANGE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CULTURE AND ORGANIZATIONAL CHANGE</dc:title>
  <dc:creator>Balaton Károly</dc:creator>
  <cp:lastModifiedBy>Balaton Károly</cp:lastModifiedBy>
  <cp:revision>23</cp:revision>
  <dcterms:created xsi:type="dcterms:W3CDTF">2017-03-12T10:02:46Z</dcterms:created>
  <dcterms:modified xsi:type="dcterms:W3CDTF">2017-03-13T14:46:32Z</dcterms:modified>
</cp:coreProperties>
</file>