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321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468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3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1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697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347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526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7685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00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8047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620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A6892-BDDA-45E3-92A2-5D6D6DD0A7A3}" type="datetimeFigureOut">
              <a:rPr lang="hu-HU" smtClean="0"/>
              <a:t>2017.02.12.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7B81-8DD4-47D9-8458-EB0009F65E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720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00199"/>
          </a:xfrm>
        </p:spPr>
        <p:txBody>
          <a:bodyPr>
            <a:normAutofit/>
          </a:bodyPr>
          <a:lstStyle/>
          <a:p>
            <a:r>
              <a:rPr lang="hu-HU" sz="3200" b="1" dirty="0" smtClean="0"/>
              <a:t>DEVELOPMENT OF CHANGE MANAGEMENT</a:t>
            </a:r>
            <a:endParaRPr lang="hu-HU" sz="3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</p:spPr>
        <p:txBody>
          <a:bodyPr>
            <a:normAutofit/>
          </a:bodyPr>
          <a:lstStyle/>
          <a:p>
            <a:r>
              <a:rPr lang="hu-HU" sz="2800" dirty="0" smtClean="0"/>
              <a:t>Prof. Károly Balaton</a:t>
            </a:r>
          </a:p>
          <a:p>
            <a:r>
              <a:rPr lang="hu-HU" sz="2800" dirty="0" smtClean="0"/>
              <a:t>Institute of Management</a:t>
            </a:r>
          </a:p>
          <a:p>
            <a:endParaRPr lang="hu-HU" sz="2400" dirty="0" smtClean="0"/>
          </a:p>
          <a:p>
            <a:r>
              <a:rPr lang="hu-HU" sz="2400" dirty="0" smtClean="0"/>
              <a:t>The </a:t>
            </a:r>
            <a:r>
              <a:rPr lang="hu-HU" sz="2400" dirty="0" err="1" smtClean="0"/>
              <a:t>presentation</a:t>
            </a:r>
            <a:r>
              <a:rPr lang="hu-HU" sz="2400" dirty="0" smtClean="0"/>
              <a:t> is </a:t>
            </a:r>
            <a:r>
              <a:rPr lang="hu-HU" sz="2400" dirty="0" err="1" smtClean="0"/>
              <a:t>based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book</a:t>
            </a:r>
            <a:r>
              <a:rPr lang="hu-HU" sz="2400" dirty="0" smtClean="0"/>
              <a:t>:</a:t>
            </a:r>
          </a:p>
          <a:p>
            <a:r>
              <a:rPr lang="hu-HU" sz="2400" dirty="0" smtClean="0"/>
              <a:t>Farkas Ferenc: A változásmenedzsment elmélete és gyakorlata (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Hungarian</a:t>
            </a:r>
            <a:r>
              <a:rPr lang="hu-HU" sz="2400" dirty="0" smtClean="0"/>
              <a:t>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97042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EARLY STAGES OF THE DEVELOPMENT OF CHANGE MANAGEMENT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>
            <a:normAutofit/>
          </a:bodyPr>
          <a:lstStyle/>
          <a:p>
            <a:r>
              <a:rPr lang="hu-HU" sz="2800" dirty="0" smtClean="0"/>
              <a:t>Taylor’s </a:t>
            </a:r>
            <a:r>
              <a:rPr lang="hu-HU" sz="2800" dirty="0" err="1" smtClean="0"/>
              <a:t>experiments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time-</a:t>
            </a:r>
            <a:r>
              <a:rPr lang="hu-HU" sz="2800" dirty="0" smtClean="0"/>
              <a:t> and </a:t>
            </a:r>
            <a:r>
              <a:rPr lang="hu-HU" sz="2800" dirty="0" err="1" smtClean="0"/>
              <a:t>motion</a:t>
            </a:r>
            <a:r>
              <a:rPr lang="hu-HU" sz="2800" dirty="0" smtClean="0"/>
              <a:t> </a:t>
            </a:r>
            <a:r>
              <a:rPr lang="hu-HU" sz="2800" dirty="0" err="1" smtClean="0"/>
              <a:t>studies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2800" dirty="0" err="1" smtClean="0"/>
              <a:t>Hawthorne</a:t>
            </a:r>
            <a:r>
              <a:rPr lang="hu-HU" sz="2800" dirty="0" smtClean="0"/>
              <a:t> </a:t>
            </a:r>
            <a:r>
              <a:rPr lang="hu-HU" sz="2800" dirty="0" err="1" smtClean="0"/>
              <a:t>studies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human relations </a:t>
            </a:r>
            <a:r>
              <a:rPr lang="hu-HU" sz="2800" dirty="0" err="1" smtClean="0"/>
              <a:t>in</a:t>
            </a:r>
            <a:r>
              <a:rPr lang="hu-HU" sz="2800" dirty="0" smtClean="0"/>
              <a:t> </a:t>
            </a:r>
            <a:r>
              <a:rPr lang="hu-HU" sz="2800" dirty="0" err="1" smtClean="0"/>
              <a:t>work</a:t>
            </a:r>
            <a:r>
              <a:rPr lang="hu-HU" sz="2800" dirty="0" smtClean="0"/>
              <a:t> </a:t>
            </a:r>
            <a:r>
              <a:rPr lang="hu-HU" sz="2800" dirty="0" err="1" smtClean="0"/>
              <a:t>organizations</a:t>
            </a:r>
            <a:r>
              <a:rPr lang="hu-HU" sz="2800" dirty="0" smtClean="0"/>
              <a:t>.</a:t>
            </a:r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2800" dirty="0" err="1" smtClean="0"/>
              <a:t>Different</a:t>
            </a:r>
            <a:r>
              <a:rPr lang="hu-HU" sz="2800" dirty="0" smtClean="0"/>
              <a:t> </a:t>
            </a:r>
            <a:r>
              <a:rPr lang="hu-HU" sz="2800" dirty="0" err="1" smtClean="0"/>
              <a:t>approaches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change</a:t>
            </a:r>
            <a:r>
              <a:rPr lang="hu-HU" sz="2800" dirty="0" smtClean="0"/>
              <a:t> management: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enrineering</a:t>
            </a:r>
            <a:r>
              <a:rPr lang="hu-HU" sz="2800" dirty="0" smtClean="0"/>
              <a:t> and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psychological</a:t>
            </a:r>
            <a:r>
              <a:rPr lang="hu-HU" sz="2800" dirty="0" smtClean="0"/>
              <a:t> </a:t>
            </a:r>
            <a:r>
              <a:rPr lang="hu-HU" sz="2800" dirty="0" err="1" smtClean="0"/>
              <a:t>approach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86301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THE ENGINEERING APPROACH TO CHANGE MANAGEMENT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dirty="0" err="1" smtClean="0"/>
              <a:t>Focus</a:t>
            </a:r>
            <a:r>
              <a:rPr lang="hu-HU" sz="2800" b="1" dirty="0" smtClean="0"/>
              <a:t>			</a:t>
            </a:r>
            <a:r>
              <a:rPr lang="hu-HU" sz="2800" dirty="0" err="1" smtClean="0"/>
              <a:t>Processes</a:t>
            </a:r>
            <a:r>
              <a:rPr lang="hu-HU" sz="2800" dirty="0" smtClean="0"/>
              <a:t>, </a:t>
            </a:r>
            <a:r>
              <a:rPr lang="hu-HU" sz="2800" dirty="0" err="1" smtClean="0"/>
              <a:t>systems</a:t>
            </a:r>
            <a:r>
              <a:rPr lang="hu-HU" sz="2800" dirty="0" smtClean="0"/>
              <a:t>, </a:t>
            </a:r>
            <a:r>
              <a:rPr lang="hu-HU" sz="2800" dirty="0" err="1" smtClean="0"/>
              <a:t>structure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smtClean="0"/>
              <a:t>Business </a:t>
            </a:r>
            <a:r>
              <a:rPr lang="hu-HU" sz="2800" b="1" dirty="0" err="1" smtClean="0"/>
              <a:t>practice</a:t>
            </a:r>
            <a:r>
              <a:rPr lang="hu-HU" sz="2800" b="1" dirty="0" smtClean="0"/>
              <a:t>,	</a:t>
            </a:r>
            <a:r>
              <a:rPr lang="hu-HU" sz="2800" dirty="0" err="1" smtClean="0"/>
              <a:t>Business</a:t>
            </a:r>
            <a:r>
              <a:rPr lang="hu-HU" sz="2800" dirty="0" smtClean="0"/>
              <a:t> </a:t>
            </a:r>
            <a:r>
              <a:rPr lang="hu-HU" sz="2800" dirty="0" err="1" smtClean="0"/>
              <a:t>process</a:t>
            </a:r>
            <a:r>
              <a:rPr lang="hu-HU" sz="2800" dirty="0" smtClean="0"/>
              <a:t> </a:t>
            </a:r>
            <a:r>
              <a:rPr lang="hu-HU" sz="2800" dirty="0" err="1" smtClean="0"/>
              <a:t>reengineering</a:t>
            </a:r>
            <a:r>
              <a:rPr lang="hu-HU" sz="2800" dirty="0" smtClean="0"/>
              <a:t>, </a:t>
            </a:r>
            <a:r>
              <a:rPr lang="hu-HU" sz="2800" b="1" dirty="0" err="1" smtClean="0"/>
              <a:t>models</a:t>
            </a:r>
            <a:r>
              <a:rPr lang="hu-HU" sz="2800" dirty="0" smtClean="0"/>
              <a:t>		</a:t>
            </a:r>
            <a:r>
              <a:rPr lang="hu-HU" sz="2800" dirty="0"/>
              <a:t>T</a:t>
            </a:r>
            <a:r>
              <a:rPr lang="hu-HU" sz="2800" dirty="0" smtClean="0"/>
              <a:t>otal </a:t>
            </a:r>
            <a:r>
              <a:rPr lang="hu-HU" sz="2800" dirty="0" err="1" smtClean="0"/>
              <a:t>quality</a:t>
            </a:r>
            <a:r>
              <a:rPr lang="hu-HU" sz="2800" dirty="0" smtClean="0"/>
              <a:t> management, ISO 9000</a:t>
            </a:r>
          </a:p>
          <a:p>
            <a:pPr marL="0" indent="0">
              <a:buNone/>
            </a:pPr>
            <a:r>
              <a:rPr lang="hu-HU" sz="2800" b="1" dirty="0" smtClean="0"/>
              <a:t>Starting </a:t>
            </a:r>
            <a:r>
              <a:rPr lang="hu-HU" sz="2800" b="1" dirty="0" err="1" smtClean="0"/>
              <a:t>point</a:t>
            </a:r>
            <a:r>
              <a:rPr lang="hu-HU" sz="2800" b="1" dirty="0" smtClean="0"/>
              <a:t>	</a:t>
            </a:r>
            <a:r>
              <a:rPr lang="hu-HU" sz="2800" dirty="0" smtClean="0"/>
              <a:t>Business </a:t>
            </a:r>
            <a:r>
              <a:rPr lang="hu-HU" sz="2800" dirty="0" err="1" smtClean="0"/>
              <a:t>problems</a:t>
            </a:r>
            <a:r>
              <a:rPr lang="hu-HU" sz="2800" dirty="0" smtClean="0"/>
              <a:t> and 					</a:t>
            </a:r>
            <a:r>
              <a:rPr lang="hu-HU" sz="2800" dirty="0" err="1" smtClean="0"/>
              <a:t>opportunities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err="1" smtClean="0"/>
              <a:t>Success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factors</a:t>
            </a:r>
            <a:r>
              <a:rPr lang="hu-HU" sz="2800" b="1" dirty="0" smtClean="0"/>
              <a:t>	</a:t>
            </a:r>
            <a:r>
              <a:rPr lang="hu-HU" sz="2800" dirty="0" smtClean="0"/>
              <a:t>Business performance,  </a:t>
            </a:r>
            <a:r>
              <a:rPr lang="hu-HU" sz="2800" dirty="0" err="1" smtClean="0"/>
              <a:t>improved</a:t>
            </a:r>
            <a:r>
              <a:rPr lang="hu-HU" sz="2800" dirty="0" smtClean="0"/>
              <a:t> 			</a:t>
            </a:r>
            <a:r>
              <a:rPr lang="hu-HU" sz="2800" dirty="0" err="1" smtClean="0"/>
              <a:t>financial</a:t>
            </a:r>
            <a:r>
              <a:rPr lang="hu-HU" sz="2800" dirty="0" smtClean="0"/>
              <a:t> and </a:t>
            </a:r>
            <a:r>
              <a:rPr lang="hu-HU" sz="2800" dirty="0" err="1" smtClean="0"/>
              <a:t>statistical</a:t>
            </a:r>
            <a:r>
              <a:rPr lang="hu-HU" sz="2800" dirty="0" smtClean="0"/>
              <a:t> </a:t>
            </a:r>
            <a:r>
              <a:rPr lang="hu-HU" sz="2800" dirty="0" err="1" smtClean="0"/>
              <a:t>indicators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err="1" smtClean="0"/>
              <a:t>Perspectives</a:t>
            </a:r>
            <a:r>
              <a:rPr lang="hu-HU" sz="2800" b="1" dirty="0" smtClean="0"/>
              <a:t> of 	</a:t>
            </a:r>
            <a:r>
              <a:rPr lang="hu-HU" sz="2800" dirty="0" err="1" smtClean="0"/>
              <a:t>Remove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opponents</a:t>
            </a:r>
            <a:r>
              <a:rPr lang="hu-HU" sz="2800" dirty="0" smtClean="0"/>
              <a:t>, </a:t>
            </a:r>
            <a:r>
              <a:rPr lang="hu-HU" sz="2800" dirty="0" err="1" smtClean="0"/>
              <a:t>help</a:t>
            </a:r>
            <a:r>
              <a:rPr lang="hu-HU" sz="2800" dirty="0" smtClean="0"/>
              <a:t> </a:t>
            </a:r>
            <a:r>
              <a:rPr lang="hu-HU" sz="2800" dirty="0" err="1" smtClean="0"/>
              <a:t>those</a:t>
            </a:r>
            <a:r>
              <a:rPr lang="hu-HU" sz="2800" dirty="0" smtClean="0"/>
              <a:t> </a:t>
            </a:r>
            <a:r>
              <a:rPr lang="hu-HU" sz="2800" b="1" dirty="0" err="1" smtClean="0"/>
              <a:t>change</a:t>
            </a:r>
            <a:r>
              <a:rPr lang="hu-HU" sz="2800" b="1" dirty="0" smtClean="0"/>
              <a:t>		</a:t>
            </a:r>
            <a:r>
              <a:rPr lang="hu-HU" sz="2800" dirty="0" err="1" smtClean="0"/>
              <a:t>who</a:t>
            </a:r>
            <a:r>
              <a:rPr lang="hu-HU" sz="2800" dirty="0" smtClean="0"/>
              <a:t> </a:t>
            </a:r>
            <a:r>
              <a:rPr lang="hu-HU" sz="2800" dirty="0" err="1" smtClean="0"/>
              <a:t>are</a:t>
            </a:r>
            <a:r>
              <a:rPr lang="hu-HU" sz="2800" dirty="0" smtClean="0"/>
              <a:t> </a:t>
            </a:r>
            <a:r>
              <a:rPr lang="hu-HU" sz="2800" dirty="0" err="1" smtClean="0"/>
              <a:t>hurted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changes</a:t>
            </a:r>
            <a:r>
              <a:rPr lang="hu-HU" sz="2800" b="1" dirty="0" smtClean="0"/>
              <a:t>	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344620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THE PSYCHOLOGICAL APPROACH TO CHANGE MANAGEMENT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 b="1" dirty="0" err="1" smtClean="0"/>
              <a:t>Focus</a:t>
            </a:r>
            <a:r>
              <a:rPr lang="hu-HU" sz="2800" b="1" dirty="0" smtClean="0"/>
              <a:t>			</a:t>
            </a:r>
            <a:r>
              <a:rPr lang="hu-HU" sz="2800" dirty="0" err="1" smtClean="0"/>
              <a:t>People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smtClean="0"/>
              <a:t>Business </a:t>
            </a:r>
            <a:r>
              <a:rPr lang="hu-HU" sz="2800" b="1" dirty="0" err="1" smtClean="0"/>
              <a:t>practice</a:t>
            </a:r>
            <a:r>
              <a:rPr lang="hu-HU" sz="2800" b="1" dirty="0" smtClean="0"/>
              <a:t>,	</a:t>
            </a:r>
            <a:r>
              <a:rPr lang="hu-HU" sz="2800" dirty="0" smtClean="0"/>
              <a:t>Human </a:t>
            </a:r>
            <a:r>
              <a:rPr lang="hu-HU" sz="2800" dirty="0" err="1" smtClean="0"/>
              <a:t>resource</a:t>
            </a:r>
            <a:r>
              <a:rPr lang="hu-HU" sz="2800" dirty="0" smtClean="0"/>
              <a:t> management, </a:t>
            </a:r>
            <a:r>
              <a:rPr lang="hu-HU" sz="2800" b="1" dirty="0" err="1" smtClean="0"/>
              <a:t>models</a:t>
            </a:r>
            <a:r>
              <a:rPr lang="hu-HU" sz="2800" dirty="0" smtClean="0"/>
              <a:t>		</a:t>
            </a:r>
            <a:r>
              <a:rPr lang="hu-HU" sz="2800" dirty="0" err="1" smtClean="0"/>
              <a:t>organizational</a:t>
            </a:r>
            <a:r>
              <a:rPr lang="hu-HU" sz="2800" dirty="0" smtClean="0"/>
              <a:t> </a:t>
            </a:r>
            <a:r>
              <a:rPr lang="hu-HU" sz="2800" dirty="0" err="1" smtClean="0"/>
              <a:t>development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smtClean="0"/>
              <a:t>Starting </a:t>
            </a:r>
            <a:r>
              <a:rPr lang="hu-HU" sz="2800" b="1" dirty="0" err="1" smtClean="0"/>
              <a:t>point</a:t>
            </a:r>
            <a:r>
              <a:rPr lang="hu-HU" sz="2800" b="1" dirty="0" smtClean="0"/>
              <a:t>	</a:t>
            </a:r>
            <a:r>
              <a:rPr lang="hu-HU" sz="2800" dirty="0" err="1" smtClean="0"/>
              <a:t>Personal</a:t>
            </a:r>
            <a:r>
              <a:rPr lang="hu-HU" sz="2800" dirty="0" smtClean="0"/>
              <a:t> </a:t>
            </a:r>
            <a:r>
              <a:rPr lang="hu-HU" sz="2800" dirty="0" err="1" smtClean="0"/>
              <a:t>changes</a:t>
            </a:r>
            <a:r>
              <a:rPr lang="hu-HU" sz="2800" dirty="0" smtClean="0"/>
              <a:t>, </a:t>
            </a:r>
            <a:r>
              <a:rPr lang="hu-HU" sz="2800" dirty="0" err="1" smtClean="0"/>
              <a:t>resistance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			</a:t>
            </a:r>
            <a:r>
              <a:rPr lang="hu-HU" sz="2800" dirty="0" err="1" smtClean="0"/>
              <a:t>members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err="1" smtClean="0"/>
              <a:t>Success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factors</a:t>
            </a:r>
            <a:r>
              <a:rPr lang="hu-HU" sz="2800" b="1" dirty="0" smtClean="0"/>
              <a:t>	</a:t>
            </a:r>
            <a:r>
              <a:rPr lang="hu-HU" sz="2800" dirty="0" err="1" smtClean="0"/>
              <a:t>Work</a:t>
            </a:r>
            <a:r>
              <a:rPr lang="hu-HU" sz="2800" dirty="0" smtClean="0"/>
              <a:t> </a:t>
            </a:r>
            <a:r>
              <a:rPr lang="hu-HU" sz="2800" dirty="0" err="1" smtClean="0"/>
              <a:t>satisfaction</a:t>
            </a:r>
            <a:r>
              <a:rPr lang="hu-HU" sz="2800" dirty="0" smtClean="0"/>
              <a:t>, </a:t>
            </a:r>
            <a:r>
              <a:rPr lang="hu-HU" sz="2800" dirty="0" err="1" smtClean="0"/>
              <a:t>increase</a:t>
            </a:r>
            <a:r>
              <a:rPr lang="hu-HU" sz="2800" dirty="0" smtClean="0"/>
              <a:t> </a:t>
            </a:r>
            <a:r>
              <a:rPr lang="hu-HU" sz="2800" dirty="0" err="1" smtClean="0"/>
              <a:t>in</a:t>
            </a:r>
            <a:r>
              <a:rPr lang="hu-HU" sz="2800" dirty="0" smtClean="0"/>
              <a:t> </a:t>
            </a:r>
            <a:r>
              <a:rPr lang="hu-HU" sz="2800" dirty="0" err="1" smtClean="0"/>
              <a:t>sales</a:t>
            </a:r>
            <a:r>
              <a:rPr lang="hu-HU" sz="2800" dirty="0" smtClean="0"/>
              <a:t> 			</a:t>
            </a:r>
            <a:r>
              <a:rPr lang="hu-HU" sz="2800" dirty="0" err="1" smtClean="0"/>
              <a:t>turnover</a:t>
            </a:r>
            <a:r>
              <a:rPr lang="hu-HU" sz="2800" dirty="0" smtClean="0"/>
              <a:t> and </a:t>
            </a:r>
            <a:r>
              <a:rPr lang="hu-HU" sz="2800" dirty="0" err="1" smtClean="0"/>
              <a:t>productivity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err="1" smtClean="0"/>
              <a:t>Perspective</a:t>
            </a:r>
            <a:r>
              <a:rPr lang="hu-HU" sz="2800" b="1" dirty="0" smtClean="0"/>
              <a:t> of 	</a:t>
            </a:r>
            <a:r>
              <a:rPr lang="hu-HU" sz="2800" dirty="0" err="1" smtClean="0"/>
              <a:t>Help</a:t>
            </a:r>
            <a:r>
              <a:rPr lang="hu-HU" sz="2800" dirty="0" smtClean="0"/>
              <a:t> </a:t>
            </a:r>
            <a:r>
              <a:rPr lang="hu-HU" sz="2800" dirty="0" err="1" smtClean="0"/>
              <a:t>individuals</a:t>
            </a:r>
            <a:r>
              <a:rPr lang="hu-HU" sz="2800" dirty="0" smtClean="0"/>
              <a:t> </a:t>
            </a:r>
            <a:r>
              <a:rPr lang="hu-HU" sz="2800" dirty="0" err="1" smtClean="0"/>
              <a:t>to</a:t>
            </a:r>
            <a:r>
              <a:rPr lang="hu-HU" sz="2800" dirty="0" smtClean="0"/>
              <a:t> </a:t>
            </a:r>
            <a:r>
              <a:rPr lang="hu-HU" sz="2800" dirty="0" err="1" smtClean="0"/>
              <a:t>understand</a:t>
            </a:r>
            <a:r>
              <a:rPr lang="hu-HU" sz="2800" dirty="0" smtClean="0"/>
              <a:t> </a:t>
            </a:r>
            <a:r>
              <a:rPr lang="hu-HU" sz="2800" dirty="0" err="1" smtClean="0"/>
              <a:t>what</a:t>
            </a:r>
            <a:endParaRPr lang="hu-HU" sz="2800" dirty="0" smtClean="0"/>
          </a:p>
          <a:p>
            <a:pPr marL="0" indent="0">
              <a:buNone/>
            </a:pPr>
            <a:r>
              <a:rPr lang="hu-HU" sz="2800" b="1" dirty="0" err="1"/>
              <a:t>c</a:t>
            </a:r>
            <a:r>
              <a:rPr lang="hu-HU" sz="2800" b="1" dirty="0" err="1" smtClean="0"/>
              <a:t>hange</a:t>
            </a:r>
            <a:r>
              <a:rPr lang="hu-HU" sz="2800" b="1" dirty="0" smtClean="0"/>
              <a:t>		</a:t>
            </a:r>
            <a:r>
              <a:rPr lang="hu-HU" sz="2800" dirty="0" err="1" smtClean="0"/>
              <a:t>what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changes</a:t>
            </a:r>
            <a:r>
              <a:rPr lang="hu-HU" sz="2800" dirty="0" smtClean="0"/>
              <a:t> </a:t>
            </a:r>
            <a:r>
              <a:rPr lang="hu-HU" sz="2800" dirty="0" err="1" smtClean="0"/>
              <a:t>mean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				</a:t>
            </a:r>
            <a:r>
              <a:rPr lang="hu-HU" sz="2800" dirty="0" err="1" smtClean="0"/>
              <a:t>themselves</a:t>
            </a:r>
            <a:endParaRPr lang="hu-HU" sz="2800" b="1" dirty="0"/>
          </a:p>
        </p:txBody>
      </p:sp>
    </p:spTree>
    <p:extLst>
      <p:ext uri="{BB962C8B-B14F-4D97-AF65-F5344CB8AC3E}">
        <p14:creationId xmlns:p14="http://schemas.microsoft.com/office/powerpoint/2010/main" val="28097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NEWER APPROACHES TO CHANGE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2800" dirty="0" smtClean="0"/>
          </a:p>
          <a:p>
            <a:r>
              <a:rPr lang="hu-HU" sz="2800" dirty="0" err="1" smtClean="0"/>
              <a:t>Combination</a:t>
            </a:r>
            <a:r>
              <a:rPr lang="hu-HU" sz="2800" dirty="0" smtClean="0"/>
              <a:t> of </a:t>
            </a:r>
            <a:r>
              <a:rPr lang="hu-HU" sz="2800" dirty="0" err="1" smtClean="0"/>
              <a:t>process-oriented</a:t>
            </a:r>
            <a:r>
              <a:rPr lang="hu-HU" sz="2800" dirty="0" smtClean="0"/>
              <a:t> </a:t>
            </a:r>
            <a:r>
              <a:rPr lang="hu-HU" sz="2800" dirty="0" err="1" smtClean="0"/>
              <a:t>approaches</a:t>
            </a:r>
            <a:r>
              <a:rPr lang="hu-HU" sz="2800" dirty="0" smtClean="0"/>
              <a:t> </a:t>
            </a:r>
            <a:r>
              <a:rPr lang="hu-HU" sz="2800" dirty="0" err="1" smtClean="0"/>
              <a:t>with</a:t>
            </a:r>
            <a:r>
              <a:rPr lang="hu-HU" sz="2800" dirty="0" smtClean="0"/>
              <a:t> </a:t>
            </a:r>
            <a:r>
              <a:rPr lang="hu-HU" sz="2800" dirty="0" err="1" smtClean="0"/>
              <a:t>those</a:t>
            </a:r>
            <a:r>
              <a:rPr lang="hu-HU" sz="2800" dirty="0" smtClean="0"/>
              <a:t> </a:t>
            </a:r>
            <a:r>
              <a:rPr lang="hu-HU" sz="2800" dirty="0" err="1" smtClean="0"/>
              <a:t>emphasizing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priority</a:t>
            </a:r>
            <a:r>
              <a:rPr lang="hu-HU" sz="2800" dirty="0" smtClean="0"/>
              <a:t> </a:t>
            </a:r>
            <a:r>
              <a:rPr lang="hu-HU" sz="2800" dirty="0" err="1" smtClean="0"/>
              <a:t>of</a:t>
            </a:r>
            <a:r>
              <a:rPr lang="hu-HU" sz="2800" dirty="0" smtClean="0"/>
              <a:t> human </a:t>
            </a:r>
            <a:r>
              <a:rPr lang="hu-HU" sz="2800" dirty="0" err="1" smtClean="0"/>
              <a:t>factors</a:t>
            </a:r>
            <a:r>
              <a:rPr lang="hu-HU" sz="2800" dirty="0" smtClean="0"/>
              <a:t>,</a:t>
            </a:r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2800" dirty="0" err="1" smtClean="0"/>
              <a:t>Integrated</a:t>
            </a:r>
            <a:r>
              <a:rPr lang="hu-HU" sz="2800" dirty="0" smtClean="0"/>
              <a:t> </a:t>
            </a:r>
            <a:r>
              <a:rPr lang="hu-HU" sz="2800" dirty="0" err="1" smtClean="0"/>
              <a:t>change</a:t>
            </a:r>
            <a:r>
              <a:rPr lang="hu-HU" sz="2800" dirty="0" smtClean="0"/>
              <a:t> management </a:t>
            </a:r>
            <a:r>
              <a:rPr lang="hu-HU" sz="2800" dirty="0" err="1" smtClean="0"/>
              <a:t>models</a:t>
            </a:r>
            <a:r>
              <a:rPr lang="hu-HU" sz="2800" dirty="0" smtClean="0"/>
              <a:t> </a:t>
            </a:r>
            <a:r>
              <a:rPr lang="hu-HU" sz="2800" dirty="0" err="1" smtClean="0"/>
              <a:t>relying</a:t>
            </a:r>
            <a:r>
              <a:rPr lang="hu-HU" sz="2800" dirty="0" smtClean="0"/>
              <a:t>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Balanced</a:t>
            </a:r>
            <a:r>
              <a:rPr lang="hu-HU" sz="2800" dirty="0" smtClean="0"/>
              <a:t> </a:t>
            </a:r>
            <a:r>
              <a:rPr lang="hu-HU" sz="2800" dirty="0" err="1" smtClean="0"/>
              <a:t>Score</a:t>
            </a:r>
            <a:r>
              <a:rPr lang="hu-HU" sz="2800" dirty="0" smtClean="0"/>
              <a:t> </a:t>
            </a:r>
            <a:r>
              <a:rPr lang="hu-HU" sz="2800" dirty="0" err="1" smtClean="0"/>
              <a:t>Card</a:t>
            </a:r>
            <a:r>
              <a:rPr lang="hu-HU" sz="2800" dirty="0" smtClean="0"/>
              <a:t>,</a:t>
            </a:r>
          </a:p>
          <a:p>
            <a:pPr marL="0" indent="0">
              <a:buNone/>
            </a:pPr>
            <a:endParaRPr lang="hu-HU" sz="2800" dirty="0" smtClean="0"/>
          </a:p>
          <a:p>
            <a:r>
              <a:rPr lang="hu-HU" sz="2800" dirty="0" smtClean="0"/>
              <a:t>The </a:t>
            </a:r>
            <a:r>
              <a:rPr lang="hu-HU" sz="2800" dirty="0" err="1" smtClean="0"/>
              <a:t>concept</a:t>
            </a:r>
            <a:r>
              <a:rPr lang="hu-HU" sz="2800" dirty="0" smtClean="0"/>
              <a:t> of </a:t>
            </a:r>
            <a:r>
              <a:rPr lang="hu-HU" sz="2800" dirty="0" err="1" smtClean="0"/>
              <a:t>Learning</a:t>
            </a:r>
            <a:r>
              <a:rPr lang="hu-HU" sz="2800" dirty="0" smtClean="0"/>
              <a:t> </a:t>
            </a:r>
            <a:r>
              <a:rPr lang="hu-HU" sz="2800" dirty="0" err="1" smtClean="0"/>
              <a:t>organization</a:t>
            </a:r>
            <a:r>
              <a:rPr lang="hu-HU" sz="2800" dirty="0" smtClean="0"/>
              <a:t>,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837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CHARACTERISTICS OF RECENT PUBLICATIONS ON CHANGE MANAGEMENT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err="1" smtClean="0"/>
              <a:t>Diversification</a:t>
            </a:r>
            <a:r>
              <a:rPr lang="hu-HU" sz="2800" dirty="0" smtClean="0"/>
              <a:t> of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application</a:t>
            </a:r>
            <a:r>
              <a:rPr lang="hu-HU" sz="2800" dirty="0" smtClean="0"/>
              <a:t> </a:t>
            </a:r>
            <a:r>
              <a:rPr lang="hu-HU" sz="2800" dirty="0" err="1" smtClean="0"/>
              <a:t>of</a:t>
            </a:r>
            <a:r>
              <a:rPr lang="hu-HU" sz="2800" dirty="0" smtClean="0"/>
              <a:t> </a:t>
            </a:r>
            <a:r>
              <a:rPr lang="hu-HU" sz="2800" dirty="0" err="1" smtClean="0"/>
              <a:t>change</a:t>
            </a:r>
            <a:r>
              <a:rPr lang="hu-HU" sz="2800" dirty="0" smtClean="0"/>
              <a:t> management </a:t>
            </a:r>
            <a:r>
              <a:rPr lang="hu-HU" sz="2800" dirty="0" err="1" smtClean="0"/>
              <a:t>approaches</a:t>
            </a:r>
            <a:r>
              <a:rPr lang="hu-HU" sz="2800" dirty="0" smtClean="0"/>
              <a:t>,</a:t>
            </a:r>
          </a:p>
          <a:p>
            <a:r>
              <a:rPr lang="hu-HU" sz="2800" dirty="0" err="1" smtClean="0"/>
              <a:t>Increased</a:t>
            </a:r>
            <a:r>
              <a:rPr lang="hu-HU" sz="2800" dirty="0" smtClean="0"/>
              <a:t> </a:t>
            </a:r>
            <a:r>
              <a:rPr lang="hu-HU" sz="2800" dirty="0" err="1" smtClean="0"/>
              <a:t>emphasis</a:t>
            </a:r>
            <a:r>
              <a:rPr lang="hu-HU" sz="2800" dirty="0" smtClean="0"/>
              <a:t> </a:t>
            </a:r>
            <a:r>
              <a:rPr lang="hu-HU" sz="2800" dirty="0" err="1" smtClean="0"/>
              <a:t>on</a:t>
            </a:r>
            <a:r>
              <a:rPr lang="hu-HU" sz="2800" dirty="0" smtClean="0"/>
              <a:t> </a:t>
            </a:r>
            <a:r>
              <a:rPr lang="hu-HU" sz="2800" dirty="0" err="1" smtClean="0"/>
              <a:t>empirically</a:t>
            </a:r>
            <a:r>
              <a:rPr lang="hu-HU" sz="2800" dirty="0" smtClean="0"/>
              <a:t> </a:t>
            </a:r>
            <a:r>
              <a:rPr lang="hu-HU" sz="2800" dirty="0" err="1" smtClean="0"/>
              <a:t>based</a:t>
            </a:r>
            <a:r>
              <a:rPr lang="hu-HU" sz="2800" dirty="0" smtClean="0"/>
              <a:t> </a:t>
            </a:r>
            <a:r>
              <a:rPr lang="hu-HU" sz="2800" dirty="0" err="1" smtClean="0"/>
              <a:t>studies</a:t>
            </a:r>
            <a:r>
              <a:rPr lang="hu-HU" sz="2800" dirty="0" smtClean="0"/>
              <a:t>,</a:t>
            </a:r>
          </a:p>
          <a:p>
            <a:r>
              <a:rPr lang="hu-HU" sz="2800" dirty="0" smtClean="0"/>
              <a:t>More </a:t>
            </a:r>
            <a:r>
              <a:rPr lang="hu-HU" sz="2800" dirty="0" err="1" smtClean="0"/>
              <a:t>frequent</a:t>
            </a:r>
            <a:r>
              <a:rPr lang="hu-HU" sz="2800" dirty="0" smtClean="0"/>
              <a:t> </a:t>
            </a:r>
            <a:r>
              <a:rPr lang="hu-HU" sz="2800" dirty="0" err="1" smtClean="0"/>
              <a:t>publications</a:t>
            </a:r>
            <a:r>
              <a:rPr lang="hu-HU" sz="2800" dirty="0" smtClean="0"/>
              <a:t> </a:t>
            </a:r>
            <a:r>
              <a:rPr lang="hu-HU" sz="2800" dirty="0" err="1" smtClean="0"/>
              <a:t>by</a:t>
            </a:r>
            <a:r>
              <a:rPr lang="hu-HU" sz="2800" dirty="0" smtClean="0"/>
              <a:t> </a:t>
            </a:r>
            <a:r>
              <a:rPr lang="hu-HU" sz="2800" dirty="0" err="1" smtClean="0"/>
              <a:t>research</a:t>
            </a:r>
            <a:r>
              <a:rPr lang="hu-HU" sz="2800" dirty="0" smtClean="0"/>
              <a:t> </a:t>
            </a:r>
            <a:r>
              <a:rPr lang="hu-HU" sz="2800" dirty="0" err="1" smtClean="0"/>
              <a:t>teams</a:t>
            </a:r>
            <a:r>
              <a:rPr lang="hu-HU" sz="2800" dirty="0" smtClean="0"/>
              <a:t> </a:t>
            </a:r>
            <a:r>
              <a:rPr lang="hu-HU" sz="2800" dirty="0" err="1" smtClean="0"/>
              <a:t>using</a:t>
            </a:r>
            <a:r>
              <a:rPr lang="hu-HU" sz="2800" dirty="0" smtClean="0"/>
              <a:t> </a:t>
            </a:r>
            <a:r>
              <a:rPr lang="hu-HU" sz="2800" dirty="0" err="1" smtClean="0"/>
              <a:t>interdisciplinary</a:t>
            </a:r>
            <a:r>
              <a:rPr lang="hu-HU" sz="2800" dirty="0" smtClean="0"/>
              <a:t> </a:t>
            </a:r>
            <a:r>
              <a:rPr lang="hu-HU" sz="2800" dirty="0" err="1" smtClean="0"/>
              <a:t>approach</a:t>
            </a:r>
            <a:r>
              <a:rPr lang="hu-HU" sz="2800" dirty="0" smtClean="0"/>
              <a:t>,</a:t>
            </a:r>
          </a:p>
          <a:p>
            <a:r>
              <a:rPr lang="hu-HU" sz="2800" dirty="0" err="1" smtClean="0"/>
              <a:t>Methodologically</a:t>
            </a:r>
            <a:r>
              <a:rPr lang="hu-HU" sz="2800" dirty="0" smtClean="0"/>
              <a:t> more </a:t>
            </a:r>
            <a:r>
              <a:rPr lang="hu-HU" sz="2800" dirty="0" err="1" smtClean="0"/>
              <a:t>established</a:t>
            </a:r>
            <a:r>
              <a:rPr lang="hu-HU" sz="2800" dirty="0" smtClean="0"/>
              <a:t> </a:t>
            </a:r>
            <a:r>
              <a:rPr lang="hu-HU" sz="2800" dirty="0" err="1" smtClean="0"/>
              <a:t>studies</a:t>
            </a:r>
            <a:r>
              <a:rPr lang="hu-HU" sz="2800" dirty="0" smtClean="0"/>
              <a:t>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478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CONTINGENCY THEORY BASED APPROACHES IN CHANGE MANAGEMENT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Changes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dependent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 </a:t>
            </a:r>
            <a:r>
              <a:rPr lang="hu-HU" dirty="0" err="1" smtClean="0"/>
              <a:t>factors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endParaRPr lang="hu-HU" dirty="0" smtClean="0"/>
          </a:p>
          <a:p>
            <a:pPr lvl="1"/>
            <a:r>
              <a:rPr lang="hu-HU" dirty="0" err="1" smtClean="0"/>
              <a:t>Acceptance</a:t>
            </a:r>
            <a:r>
              <a:rPr lang="hu-HU" dirty="0" smtClean="0"/>
              <a:t> of </a:t>
            </a:r>
            <a:r>
              <a:rPr lang="hu-HU" dirty="0" err="1" smtClean="0"/>
              <a:t>changes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organizational</a:t>
            </a:r>
            <a:r>
              <a:rPr lang="hu-HU" dirty="0" smtClean="0"/>
              <a:t> </a:t>
            </a:r>
            <a:r>
              <a:rPr lang="hu-HU" dirty="0" err="1" smtClean="0"/>
              <a:t>members</a:t>
            </a:r>
            <a:r>
              <a:rPr lang="hu-HU" dirty="0" smtClean="0"/>
              <a:t>,</a:t>
            </a:r>
          </a:p>
          <a:p>
            <a:pPr marL="457200" lvl="1" indent="0">
              <a:buNone/>
            </a:pPr>
            <a:endParaRPr lang="hu-HU" dirty="0" smtClean="0"/>
          </a:p>
          <a:p>
            <a:pPr lvl="1"/>
            <a:r>
              <a:rPr lang="hu-HU" dirty="0" err="1" smtClean="0"/>
              <a:t>Emergence</a:t>
            </a:r>
            <a:r>
              <a:rPr lang="hu-HU" dirty="0" smtClean="0"/>
              <a:t> of </a:t>
            </a:r>
            <a:r>
              <a:rPr lang="hu-HU" dirty="0" err="1" smtClean="0"/>
              <a:t>network</a:t>
            </a:r>
            <a:r>
              <a:rPr lang="hu-HU" dirty="0" smtClean="0"/>
              <a:t> </a:t>
            </a:r>
            <a:r>
              <a:rPr lang="hu-HU" dirty="0" err="1" smtClean="0"/>
              <a:t>structures</a:t>
            </a:r>
            <a:r>
              <a:rPr lang="hu-HU" dirty="0" smtClean="0"/>
              <a:t> </a:t>
            </a:r>
            <a:r>
              <a:rPr lang="hu-HU" dirty="0" err="1" smtClean="0"/>
              <a:t>within</a:t>
            </a:r>
            <a:r>
              <a:rPr lang="hu-HU" dirty="0" smtClean="0"/>
              <a:t> </a:t>
            </a:r>
            <a:r>
              <a:rPr lang="hu-HU" dirty="0" err="1" smtClean="0"/>
              <a:t>organizations</a:t>
            </a:r>
            <a:r>
              <a:rPr lang="hu-HU" dirty="0" smtClean="0"/>
              <a:t>. </a:t>
            </a:r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5513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TRENDS INFLUENCING CHANGES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err="1" smtClean="0"/>
              <a:t>Exhousted</a:t>
            </a:r>
            <a:r>
              <a:rPr lang="hu-HU" dirty="0" smtClean="0"/>
              <a:t> </a:t>
            </a:r>
            <a:r>
              <a:rPr lang="hu-HU" dirty="0" err="1" smtClean="0"/>
              <a:t>resources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power</a:t>
            </a:r>
            <a:r>
              <a:rPr lang="hu-HU" dirty="0" smtClean="0"/>
              <a:t> of </a:t>
            </a:r>
            <a:r>
              <a:rPr lang="hu-HU" dirty="0" err="1" smtClean="0"/>
              <a:t>globalization</a:t>
            </a:r>
            <a:endParaRPr lang="hu-HU" dirty="0" smtClean="0"/>
          </a:p>
          <a:p>
            <a:r>
              <a:rPr lang="hu-HU" dirty="0" err="1" smtClean="0"/>
              <a:t>Reduced</a:t>
            </a:r>
            <a:r>
              <a:rPr lang="hu-HU" dirty="0" smtClean="0"/>
              <a:t> </a:t>
            </a:r>
            <a:r>
              <a:rPr lang="hu-HU" dirty="0" err="1" smtClean="0"/>
              <a:t>trust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business</a:t>
            </a:r>
          </a:p>
          <a:p>
            <a:r>
              <a:rPr lang="hu-HU" dirty="0" err="1" smtClean="0"/>
              <a:t>Larger</a:t>
            </a:r>
            <a:r>
              <a:rPr lang="hu-HU" dirty="0" smtClean="0"/>
              <a:t> </a:t>
            </a:r>
            <a:r>
              <a:rPr lang="hu-HU" dirty="0" err="1" smtClean="0"/>
              <a:t>role</a:t>
            </a:r>
            <a:r>
              <a:rPr lang="hu-HU" dirty="0" smtClean="0"/>
              <a:t> of </a:t>
            </a:r>
            <a:r>
              <a:rPr lang="hu-HU" dirty="0" err="1" smtClean="0"/>
              <a:t>government</a:t>
            </a:r>
            <a:r>
              <a:rPr lang="hu-HU" dirty="0" smtClean="0"/>
              <a:t> and </a:t>
            </a:r>
            <a:r>
              <a:rPr lang="hu-HU" dirty="0" err="1" smtClean="0"/>
              <a:t>states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power</a:t>
            </a:r>
            <a:r>
              <a:rPr lang="hu-HU" dirty="0" smtClean="0"/>
              <a:t> of management </a:t>
            </a:r>
            <a:r>
              <a:rPr lang="hu-HU" dirty="0" err="1" smtClean="0"/>
              <a:t>theory</a:t>
            </a:r>
            <a:endParaRPr lang="hu-HU" dirty="0" smtClean="0"/>
          </a:p>
          <a:p>
            <a:r>
              <a:rPr lang="hu-HU" dirty="0" err="1" smtClean="0"/>
              <a:t>Emergence</a:t>
            </a:r>
            <a:r>
              <a:rPr lang="hu-HU" dirty="0" smtClean="0"/>
              <a:t> of </a:t>
            </a:r>
            <a:r>
              <a:rPr lang="hu-HU" dirty="0" err="1" smtClean="0"/>
              <a:t>Asia</a:t>
            </a:r>
            <a:endParaRPr lang="hu-HU" dirty="0" smtClean="0"/>
          </a:p>
          <a:p>
            <a:r>
              <a:rPr lang="hu-HU" dirty="0" err="1" smtClean="0"/>
              <a:t>Industries</a:t>
            </a:r>
            <a:r>
              <a:rPr lang="hu-HU" dirty="0" smtClean="0"/>
              <a:t> </a:t>
            </a:r>
            <a:r>
              <a:rPr lang="hu-HU" dirty="0" err="1" smtClean="0"/>
              <a:t>taking</a:t>
            </a:r>
            <a:r>
              <a:rPr lang="hu-HU" dirty="0" smtClean="0"/>
              <a:t> </a:t>
            </a:r>
            <a:r>
              <a:rPr lang="hu-HU" dirty="0" err="1" smtClean="0"/>
              <a:t>new</a:t>
            </a:r>
            <a:r>
              <a:rPr lang="hu-HU" dirty="0" smtClean="0"/>
              <a:t> </a:t>
            </a:r>
            <a:r>
              <a:rPr lang="hu-HU" dirty="0" err="1" smtClean="0"/>
              <a:t>shapes</a:t>
            </a:r>
            <a:endParaRPr lang="hu-HU" dirty="0" smtClean="0"/>
          </a:p>
          <a:p>
            <a:r>
              <a:rPr lang="hu-HU" dirty="0" err="1" smtClean="0"/>
              <a:t>Changing</a:t>
            </a:r>
            <a:r>
              <a:rPr lang="hu-HU" dirty="0" smtClean="0"/>
              <a:t> </a:t>
            </a:r>
            <a:r>
              <a:rPr lang="hu-HU" dirty="0" err="1" smtClean="0"/>
              <a:t>consumption</a:t>
            </a:r>
            <a:r>
              <a:rPr lang="hu-HU" dirty="0" smtClean="0"/>
              <a:t> </a:t>
            </a:r>
            <a:r>
              <a:rPr lang="hu-HU" dirty="0" err="1" smtClean="0"/>
              <a:t>patterns</a:t>
            </a:r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power</a:t>
            </a:r>
            <a:r>
              <a:rPr lang="hu-HU" dirty="0" smtClean="0"/>
              <a:t> of </a:t>
            </a:r>
            <a:r>
              <a:rPr lang="hu-HU" dirty="0" err="1" smtClean="0"/>
              <a:t>innovation</a:t>
            </a:r>
            <a:endParaRPr lang="hu-HU" dirty="0" smtClean="0"/>
          </a:p>
          <a:p>
            <a:r>
              <a:rPr lang="hu-HU" dirty="0" smtClean="0"/>
              <a:t>Price </a:t>
            </a:r>
            <a:r>
              <a:rPr lang="hu-HU" dirty="0" err="1" smtClean="0"/>
              <a:t>stability</a:t>
            </a:r>
            <a:r>
              <a:rPr lang="hu-HU" dirty="0" smtClean="0"/>
              <a:t> is </a:t>
            </a:r>
            <a:r>
              <a:rPr lang="hu-HU" smtClean="0"/>
              <a:t>costly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708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223</Words>
  <Application>Microsoft Office PowerPoint</Application>
  <PresentationFormat>Diavetítés a képernyőre (4:3 oldalarány)</PresentationFormat>
  <Paragraphs>54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DEVELOPMENT OF CHANGE MANAGEMENT</vt:lpstr>
      <vt:lpstr>EARLY STAGES OF THE DEVELOPMENT OF CHANGE MANAGEMENT</vt:lpstr>
      <vt:lpstr>THE ENGINEERING APPROACH TO CHANGE MANAGEMENT</vt:lpstr>
      <vt:lpstr>THE PSYCHOLOGICAL APPROACH TO CHANGE MANAGEMENT</vt:lpstr>
      <vt:lpstr>NEWER APPROACHES TO CHANGE</vt:lpstr>
      <vt:lpstr>CHARACTERISTICS OF RECENT PUBLICATIONS ON CHANGE MANAGEMENT</vt:lpstr>
      <vt:lpstr>CONTINGENCY THEORY BASED APPROACHES IN CHANGE MANAGEMENT</vt:lpstr>
      <vt:lpstr>TRENDS INFLUENCING CHANGES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Balaton Károly</dc:creator>
  <cp:lastModifiedBy>Balaton Károly</cp:lastModifiedBy>
  <cp:revision>20</cp:revision>
  <dcterms:created xsi:type="dcterms:W3CDTF">2017-02-12T08:22:46Z</dcterms:created>
  <dcterms:modified xsi:type="dcterms:W3CDTF">2017-02-12T13:38:03Z</dcterms:modified>
</cp:coreProperties>
</file>