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0" r:id="rId5"/>
    <p:sldId id="259" r:id="rId6"/>
    <p:sldId id="271" r:id="rId7"/>
    <p:sldId id="272" r:id="rId8"/>
    <p:sldId id="273" r:id="rId9"/>
    <p:sldId id="280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3" r:id="rId18"/>
    <p:sldId id="282" r:id="rId19"/>
    <p:sldId id="284" r:id="rId20"/>
    <p:sldId id="285" r:id="rId21"/>
    <p:sldId id="286" r:id="rId22"/>
    <p:sldId id="289" r:id="rId23"/>
    <p:sldId id="290" r:id="rId24"/>
    <p:sldId id="291" r:id="rId25"/>
    <p:sldId id="292" r:id="rId26"/>
    <p:sldId id="293" r:id="rId27"/>
    <p:sldId id="287" r:id="rId28"/>
    <p:sldId id="288" r:id="rId2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1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0" y="6357958"/>
            <a:ext cx="5305452" cy="365125"/>
          </a:xfrm>
        </p:spPr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 descr="MC900437649[1]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58150" y="5772150"/>
            <a:ext cx="1085850" cy="1085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1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5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Freeform 8"/>
          <p:cNvSpPr>
            <a:spLocks/>
          </p:cNvSpPr>
          <p:nvPr userDrawn="1"/>
        </p:nvSpPr>
        <p:spPr bwMode="auto">
          <a:xfrm>
            <a:off x="5399088" y="1447800"/>
            <a:ext cx="3744912" cy="5399088"/>
          </a:xfrm>
          <a:custGeom>
            <a:avLst/>
            <a:gdLst/>
            <a:ahLst/>
            <a:cxnLst>
              <a:cxn ang="0">
                <a:pos x="1905" y="3312"/>
              </a:cxn>
              <a:cxn ang="0">
                <a:pos x="2358" y="3313"/>
              </a:cxn>
              <a:cxn ang="0">
                <a:pos x="2358" y="1437"/>
              </a:cxn>
              <a:cxn ang="0">
                <a:pos x="0" y="0"/>
              </a:cxn>
              <a:cxn ang="0">
                <a:pos x="201" y="150"/>
              </a:cxn>
              <a:cxn ang="0">
                <a:pos x="366" y="279"/>
              </a:cxn>
              <a:cxn ang="0">
                <a:pos x="552" y="441"/>
              </a:cxn>
              <a:cxn ang="0">
                <a:pos x="732" y="612"/>
              </a:cxn>
              <a:cxn ang="0">
                <a:pos x="996" y="903"/>
              </a:cxn>
              <a:cxn ang="0">
                <a:pos x="1230" y="1212"/>
              </a:cxn>
              <a:cxn ang="0">
                <a:pos x="1400" y="1482"/>
              </a:cxn>
              <a:cxn ang="0">
                <a:pos x="1548" y="1761"/>
              </a:cxn>
              <a:cxn ang="0">
                <a:pos x="1665" y="2040"/>
              </a:cxn>
              <a:cxn ang="0">
                <a:pos x="1751" y="2295"/>
              </a:cxn>
              <a:cxn ang="0">
                <a:pos x="1809" y="2511"/>
              </a:cxn>
              <a:cxn ang="0">
                <a:pos x="1863" y="2778"/>
              </a:cxn>
              <a:cxn ang="0">
                <a:pos x="1890" y="3012"/>
              </a:cxn>
              <a:cxn ang="0">
                <a:pos x="1905" y="3312"/>
              </a:cxn>
            </a:cxnLst>
            <a:rect l="0" t="0" r="r" b="b"/>
            <a:pathLst>
              <a:path w="2359" h="3314">
                <a:moveTo>
                  <a:pt x="1905" y="3312"/>
                </a:moveTo>
                <a:lnTo>
                  <a:pt x="2358" y="3313"/>
                </a:lnTo>
                <a:lnTo>
                  <a:pt x="2358" y="1437"/>
                </a:lnTo>
                <a:lnTo>
                  <a:pt x="0" y="0"/>
                </a:lnTo>
                <a:lnTo>
                  <a:pt x="201" y="150"/>
                </a:lnTo>
                <a:lnTo>
                  <a:pt x="366" y="279"/>
                </a:lnTo>
                <a:lnTo>
                  <a:pt x="552" y="441"/>
                </a:lnTo>
                <a:lnTo>
                  <a:pt x="732" y="612"/>
                </a:lnTo>
                <a:lnTo>
                  <a:pt x="996" y="903"/>
                </a:lnTo>
                <a:lnTo>
                  <a:pt x="1230" y="1212"/>
                </a:lnTo>
                <a:lnTo>
                  <a:pt x="1400" y="1482"/>
                </a:lnTo>
                <a:lnTo>
                  <a:pt x="1548" y="1761"/>
                </a:lnTo>
                <a:lnTo>
                  <a:pt x="1665" y="2040"/>
                </a:lnTo>
                <a:lnTo>
                  <a:pt x="1751" y="2295"/>
                </a:lnTo>
                <a:lnTo>
                  <a:pt x="1809" y="2511"/>
                </a:lnTo>
                <a:lnTo>
                  <a:pt x="1863" y="2778"/>
                </a:lnTo>
                <a:lnTo>
                  <a:pt x="1890" y="3012"/>
                </a:lnTo>
                <a:lnTo>
                  <a:pt x="1905" y="3312"/>
                </a:lnTo>
              </a:path>
            </a:pathLst>
          </a:custGeom>
          <a:gradFill rotWithShape="0">
            <a:gsLst>
              <a:gs pos="0">
                <a:srgbClr val="D2CEBE"/>
              </a:gs>
              <a:gs pos="50000">
                <a:srgbClr val="EAE4E0"/>
              </a:gs>
              <a:gs pos="100000">
                <a:srgbClr val="D2CEBE"/>
              </a:gs>
            </a:gsLst>
            <a:lin ang="0" scaled="1"/>
          </a:gra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 txBox="1">
            <a:spLocks/>
          </p:cNvSpPr>
          <p:nvPr userDrawn="1"/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TÁMOP-4.1.1.A-10/1/KONV „KULCS” – Környezetbarát Iroda Program</a:t>
            </a:r>
            <a:endParaRPr kumimoji="0" lang="hu-HU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125" y="0"/>
            <a:ext cx="19208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16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100000">
              <a:schemeClr val="bg1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-90510" y="6429396"/>
            <a:ext cx="5305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80C58-26AA-4E20-9B73-7D54A45B8FC8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885962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Környezetbarát Iroda Program</a:t>
            </a:r>
            <a:b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i="1" dirty="0" smtClean="0">
                <a:solidFill>
                  <a:schemeClr val="accent3">
                    <a:lumMod val="75000"/>
                  </a:schemeClr>
                </a:solidFill>
              </a:rPr>
              <a:t>Önértékelés végrajtása</a:t>
            </a:r>
            <a:endParaRPr lang="hu-H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4294967295"/>
          </p:nvPr>
        </p:nvSpPr>
        <p:spPr>
          <a:xfrm>
            <a:off x="1357290" y="4286256"/>
            <a:ext cx="6400800" cy="1752600"/>
          </a:xfrm>
        </p:spPr>
        <p:txBody>
          <a:bodyPr/>
          <a:lstStyle/>
          <a:p>
            <a:pPr algn="ctr">
              <a:buNone/>
            </a:pPr>
            <a:r>
              <a:rPr lang="hu-HU" dirty="0" smtClean="0"/>
              <a:t>Miskolci Egyetem</a:t>
            </a:r>
          </a:p>
          <a:p>
            <a:pPr algn="ctr">
              <a:buNone/>
            </a:pPr>
            <a:r>
              <a:rPr lang="pl-PL" sz="1800" i="1" dirty="0" smtClean="0"/>
              <a:t>TÁMOP-4.1.1.A-10/1/KONV „KULCS”</a:t>
            </a:r>
            <a:endParaRPr lang="hu-HU" sz="1800" i="1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-90510" y="6429396"/>
            <a:ext cx="5305452" cy="365125"/>
          </a:xfrm>
        </p:spPr>
        <p:txBody>
          <a:bodyPr/>
          <a:lstStyle/>
          <a:p>
            <a:r>
              <a:rPr lang="pl-PL" dirty="0" smtClean="0"/>
              <a:t>TÁMOP-4.1.1.A-10/1/KONV „KULCS” – Környezetbarát Iroda Program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5" name="Picture 2" descr="C:\Users\Dr. Berényi László\Desktop\Szechenyi_ter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2162646" cy="67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Dr. Berényi László\Desktop\NF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2111603" cy="68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Környezetbarát Iroda Program céljai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pozitívabb </a:t>
            </a:r>
            <a:r>
              <a:rPr lang="hu-HU" dirty="0"/>
              <a:t>környezeti </a:t>
            </a:r>
            <a:r>
              <a:rPr lang="hu-HU" dirty="0" smtClean="0"/>
              <a:t>teljesítmény </a:t>
            </a:r>
            <a:r>
              <a:rPr lang="hu-HU" dirty="0"/>
              <a:t>kibocsátási megtakarítások és racionalizálás </a:t>
            </a:r>
            <a:r>
              <a:rPr lang="hu-HU" dirty="0" smtClean="0"/>
              <a:t>segítségével</a:t>
            </a:r>
            <a:endParaRPr lang="hu-HU" dirty="0"/>
          </a:p>
          <a:p>
            <a:pPr lvl="0"/>
            <a:r>
              <a:rPr lang="hu-HU" dirty="0" smtClean="0"/>
              <a:t>magasabb dolgozói </a:t>
            </a:r>
            <a:r>
              <a:rPr lang="hu-HU" dirty="0"/>
              <a:t>és </a:t>
            </a:r>
            <a:r>
              <a:rPr lang="hu-HU" dirty="0" smtClean="0"/>
              <a:t>vendég komfort-érzet</a:t>
            </a:r>
          </a:p>
          <a:p>
            <a:pPr lvl="0"/>
            <a:r>
              <a:rPr lang="hu-HU" dirty="0" smtClean="0"/>
              <a:t>alacsonyabb kockázat sérülések</a:t>
            </a:r>
            <a:r>
              <a:rPr lang="hu-HU" dirty="0"/>
              <a:t>, betegség </a:t>
            </a:r>
            <a:r>
              <a:rPr lang="hu-HU" dirty="0" smtClean="0"/>
              <a:t>kialakulására</a:t>
            </a:r>
            <a:endParaRPr lang="hu-HU" dirty="0"/>
          </a:p>
          <a:p>
            <a:r>
              <a:rPr lang="hu-HU" dirty="0"/>
              <a:t>anyagi </a:t>
            </a:r>
            <a:r>
              <a:rPr lang="hu-HU" dirty="0" smtClean="0"/>
              <a:t>megtakarítás.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A környezetbarát iroda…</a:t>
            </a:r>
            <a:endParaRPr lang="hu-HU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://t2.gstatic.com/images?q=tbn:ANd9GcRnTiL8FlbgGFMvZO6XnSnKquS9pVGs2gMxHv_qLy1Zcvf44CY&amp;t=1&amp;usg=__p2wx_R-rkziLj-93q2GKN7TUFAc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924944"/>
            <a:ext cx="2466975" cy="18478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http://www.egeszseg.org/files/fecskefu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5000636"/>
            <a:ext cx="1857388" cy="1642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kovacsneagi.honlapepito.hu/tarhely/kovacsneagi/kepek/farsang/nap_kozepes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357298"/>
            <a:ext cx="1681035" cy="1262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://www.klimafelszereles.hu/image/froz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268760"/>
            <a:ext cx="1643074" cy="949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http://www.olcsobbat.hu/static/product_images/400x400/10043/10430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340768"/>
            <a:ext cx="1643074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 descr="http://t2.gstatic.com/images?q=tbn:ANd9GcQIDHzdHTOVAMcFy908Bhbl0mMUc4AjY9Lhdk6XkwKC_JfCeBc&amp;t=1&amp;usg=__PW2b-AR97dQdBS-PidDgFmkBJ1Q=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5286388"/>
            <a:ext cx="1428760" cy="1301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http://www.tzteam.hu/images/Nyomtato_lezer_HP_LaserJet_P100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5411380"/>
            <a:ext cx="1928826" cy="144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2" name="Picture 18" descr="http://t2.gstatic.com/images?q=tbn:ANd9GcTSCVSPPL8HTSUobpAEuckmYNQZmh2LRhes-WGXECLSh6KHUlU&amp;t=1&amp;usg=__VZ6zJ7OzDC-4bFzZ8ELNz5K4TcU=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272" y="3068960"/>
            <a:ext cx="1524000" cy="1333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" name="Picture 20" descr="http://vallalkozzmost.hu/images/uo_tol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844" y="3643314"/>
            <a:ext cx="2135672" cy="1366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Egyenes összekötő 12"/>
          <p:cNvCxnSpPr/>
          <p:nvPr/>
        </p:nvCxnSpPr>
        <p:spPr>
          <a:xfrm>
            <a:off x="2123728" y="2852936"/>
            <a:ext cx="864096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14"/>
          <p:cNvCxnSpPr/>
          <p:nvPr/>
        </p:nvCxnSpPr>
        <p:spPr>
          <a:xfrm rot="16200000" flipH="1">
            <a:off x="3959932" y="2672916"/>
            <a:ext cx="14401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/>
          <p:nvPr/>
        </p:nvCxnSpPr>
        <p:spPr>
          <a:xfrm rot="10800000" flipV="1">
            <a:off x="5436096" y="2276872"/>
            <a:ext cx="72008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18"/>
          <p:cNvCxnSpPr/>
          <p:nvPr/>
        </p:nvCxnSpPr>
        <p:spPr>
          <a:xfrm>
            <a:off x="5940152" y="3717032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20"/>
          <p:cNvCxnSpPr/>
          <p:nvPr/>
        </p:nvCxnSpPr>
        <p:spPr>
          <a:xfrm rot="16200000" flipH="1">
            <a:off x="5724128" y="4869160"/>
            <a:ext cx="936104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rot="5400000">
            <a:off x="4319972" y="512118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/>
          <p:cNvCxnSpPr/>
          <p:nvPr/>
        </p:nvCxnSpPr>
        <p:spPr>
          <a:xfrm rot="10800000" flipV="1">
            <a:off x="2555776" y="5013176"/>
            <a:ext cx="86409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/>
          <p:cNvCxnSpPr/>
          <p:nvPr/>
        </p:nvCxnSpPr>
        <p:spPr>
          <a:xfrm flipV="1">
            <a:off x="2411760" y="4221088"/>
            <a:ext cx="50405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A környezetbarát iroda…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 smtClean="0"/>
              <a:t>Környezeti, munkaegészségügyi és ergonómiai szempontok figyelembe vételével anyag- és energiatakarékos módon működő iroda és irodai munkavégzés 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Ide tartozik:</a:t>
            </a:r>
          </a:p>
          <a:p>
            <a:pPr lvl="0"/>
            <a:r>
              <a:rPr lang="hu-HU" dirty="0"/>
              <a:t>papírfelhasználás;</a:t>
            </a:r>
          </a:p>
          <a:p>
            <a:pPr lvl="0"/>
            <a:r>
              <a:rPr lang="hu-HU" dirty="0"/>
              <a:t>irodai „aprócikkek”;</a:t>
            </a:r>
          </a:p>
          <a:p>
            <a:pPr lvl="0"/>
            <a:r>
              <a:rPr lang="hu-HU" dirty="0"/>
              <a:t>számítógépek és számítógépes munkahelyek kialakítása;</a:t>
            </a:r>
          </a:p>
          <a:p>
            <a:pPr lvl="0"/>
            <a:r>
              <a:rPr lang="hu-HU" dirty="0"/>
              <a:t>másológépek és nyomtatók használata;</a:t>
            </a:r>
          </a:p>
          <a:p>
            <a:pPr lvl="0"/>
            <a:r>
              <a:rPr lang="hu-HU" dirty="0"/>
              <a:t>bútorok és iroda-berendezés;</a:t>
            </a:r>
          </a:p>
          <a:p>
            <a:pPr lvl="0"/>
            <a:r>
              <a:rPr lang="hu-HU" dirty="0"/>
              <a:t>energiatakarékosság lehetőségei;</a:t>
            </a:r>
          </a:p>
          <a:p>
            <a:pPr lvl="0"/>
            <a:r>
              <a:rPr lang="hu-HU" dirty="0"/>
              <a:t>takarítás és tisztítószerek.</a:t>
            </a:r>
          </a:p>
          <a:p>
            <a:pPr marL="0" indent="0">
              <a:buNone/>
            </a:pPr>
            <a:endParaRPr lang="hu-HU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Környezetbarát Iroda Program elemei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Tudatformálás </a:t>
            </a:r>
            <a:r>
              <a:rPr lang="hu-HU" dirty="0"/>
              <a:t>és képzés</a:t>
            </a:r>
          </a:p>
          <a:p>
            <a:r>
              <a:rPr lang="hu-HU" b="1" dirty="0" smtClean="0">
                <a:solidFill>
                  <a:srgbClr val="00B050"/>
                </a:solidFill>
              </a:rPr>
              <a:t>Környezetbarát </a:t>
            </a:r>
            <a:r>
              <a:rPr lang="hu-HU" b="1" dirty="0">
                <a:solidFill>
                  <a:srgbClr val="00B050"/>
                </a:solidFill>
              </a:rPr>
              <a:t>iroda önértékelés</a:t>
            </a:r>
          </a:p>
          <a:p>
            <a:r>
              <a:rPr lang="hu-HU" dirty="0" smtClean="0"/>
              <a:t>Környezetbarát </a:t>
            </a:r>
            <a:r>
              <a:rPr lang="hu-HU" dirty="0"/>
              <a:t>iroda audit</a:t>
            </a:r>
          </a:p>
          <a:p>
            <a:r>
              <a:rPr lang="hu-HU" dirty="0" smtClean="0"/>
              <a:t>Jó </a:t>
            </a:r>
            <a:r>
              <a:rPr lang="hu-HU" dirty="0"/>
              <a:t>gyakorlatok megosztása és </a:t>
            </a:r>
            <a:r>
              <a:rPr lang="hu-HU" dirty="0" smtClean="0"/>
              <a:t>tanácsadás</a:t>
            </a:r>
          </a:p>
          <a:p>
            <a:endParaRPr lang="hu-HU" dirty="0"/>
          </a:p>
          <a:p>
            <a:r>
              <a:rPr lang="hu-HU" dirty="0" smtClean="0"/>
              <a:t>Kiegészítő honlap a legfontosabb információkkal és eredményekkel</a:t>
            </a:r>
            <a:endParaRPr lang="hu-HU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Környezetbarát Iroda értékelés</a:t>
            </a:r>
            <a:endParaRPr lang="hu-HU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77153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Az önértékelés menete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714348" y="1643050"/>
            <a:ext cx="1643074" cy="7143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Jelentkezés az önértékelésre</a:t>
            </a:r>
            <a:endParaRPr lang="hu-HU" dirty="0"/>
          </a:p>
        </p:txBody>
      </p:sp>
      <p:sp>
        <p:nvSpPr>
          <p:cNvPr id="5" name="Lekerekített téglalap 4"/>
          <p:cNvSpPr/>
          <p:nvPr/>
        </p:nvSpPr>
        <p:spPr>
          <a:xfrm>
            <a:off x="714348" y="2500306"/>
            <a:ext cx="1643074" cy="7143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KBI felelős kijelölése</a:t>
            </a:r>
            <a:endParaRPr lang="hu-HU" dirty="0"/>
          </a:p>
        </p:txBody>
      </p:sp>
      <p:sp>
        <p:nvSpPr>
          <p:cNvPr id="6" name="Lekerekített téglalap 5"/>
          <p:cNvSpPr/>
          <p:nvPr/>
        </p:nvSpPr>
        <p:spPr>
          <a:xfrm>
            <a:off x="714348" y="3357562"/>
            <a:ext cx="1643074" cy="7143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Képzések</a:t>
            </a:r>
            <a:endParaRPr lang="hu-HU" dirty="0"/>
          </a:p>
        </p:txBody>
      </p:sp>
      <p:sp>
        <p:nvSpPr>
          <p:cNvPr id="7" name="Lekerekített téglalap 6"/>
          <p:cNvSpPr/>
          <p:nvPr/>
        </p:nvSpPr>
        <p:spPr>
          <a:xfrm>
            <a:off x="714348" y="4214818"/>
            <a:ext cx="1643074" cy="7143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Működés áttekintése</a:t>
            </a:r>
            <a:endParaRPr lang="hu-HU" dirty="0"/>
          </a:p>
        </p:txBody>
      </p:sp>
      <p:sp>
        <p:nvSpPr>
          <p:cNvPr id="8" name="Lekerekített téglalap 7"/>
          <p:cNvSpPr/>
          <p:nvPr/>
        </p:nvSpPr>
        <p:spPr>
          <a:xfrm>
            <a:off x="714348" y="5143512"/>
            <a:ext cx="1643074" cy="7143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Tesztanyag kitöltése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3000364" y="1785926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Minőségbiztosítási Iroda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3000364" y="264318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Felhatalmazott belső személy a koordinálásra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000364" y="3500438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Igény esetén belső képzés megtartása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000364" y="4357694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Adatgyűjtés, megtakarítási lehetőségek áttekintése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000364" y="5286388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Evasys</a:t>
            </a:r>
            <a:r>
              <a:rPr lang="hu-HU" dirty="0" smtClean="0"/>
              <a:t> tesztanyagok kitöltése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Az önértékelés tesztanyagai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Egység szintű kérdések</a:t>
            </a:r>
          </a:p>
          <a:p>
            <a:pPr lvl="1"/>
            <a:r>
              <a:rPr lang="hu-HU" dirty="0" smtClean="0"/>
              <a:t>Az összes irodára vonatkozó kérdések</a:t>
            </a:r>
          </a:p>
          <a:p>
            <a:pPr lvl="1"/>
            <a:r>
              <a:rPr lang="hu-HU" dirty="0" smtClean="0"/>
              <a:t>KBI Felelős tölti ki</a:t>
            </a:r>
          </a:p>
          <a:p>
            <a:r>
              <a:rPr lang="hu-HU" dirty="0" smtClean="0"/>
              <a:t>Iroda szintű kérdések</a:t>
            </a:r>
          </a:p>
          <a:p>
            <a:pPr lvl="1"/>
            <a:r>
              <a:rPr lang="hu-HU" dirty="0" smtClean="0"/>
              <a:t>Minden irodára külön kell kitölteni</a:t>
            </a:r>
          </a:p>
          <a:p>
            <a:pPr lvl="1"/>
            <a:r>
              <a:rPr lang="hu-HU" dirty="0" smtClean="0"/>
              <a:t>Irodában dolgozók töltik ki</a:t>
            </a:r>
          </a:p>
          <a:p>
            <a:pPr lvl="1"/>
            <a:r>
              <a:rPr lang="hu-HU" dirty="0" smtClean="0"/>
              <a:t>Összesítve kerülnek feldolgozásra</a:t>
            </a:r>
          </a:p>
          <a:p>
            <a:r>
              <a:rPr lang="hu-HU" dirty="0" smtClean="0"/>
              <a:t>Személyes véleményalkotás</a:t>
            </a:r>
          </a:p>
          <a:p>
            <a:pPr lvl="1"/>
            <a:r>
              <a:rPr lang="hu-HU" dirty="0" smtClean="0"/>
              <a:t>Minden dolgozó egyéni véleményének kérése</a:t>
            </a:r>
          </a:p>
          <a:p>
            <a:pPr lvl="1"/>
            <a:r>
              <a:rPr lang="hu-HU" dirty="0" smtClean="0"/>
              <a:t>Egyénileg kell kitölteni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Tesztkérdések pontozása</a:t>
            </a:r>
            <a:endParaRPr lang="hu-HU" dirty="0">
              <a:solidFill>
                <a:srgbClr val="00B050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395536" y="1916832"/>
          <a:ext cx="3960440" cy="754380"/>
        </p:xfrm>
        <a:graphic>
          <a:graphicData uri="http://schemas.openxmlformats.org/drawingml/2006/table">
            <a:tbl>
              <a:tblPr/>
              <a:tblGrid>
                <a:gridCol w="2736304"/>
                <a:gridCol w="1224136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A vezetőség figyelembe vesz-e környezeti és ergonómiai szempontokat az irodák kialakításánál?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Nem/részben/igen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395536" y="1556792"/>
          <a:ext cx="3929090" cy="170352"/>
        </p:xfrm>
        <a:graphic>
          <a:graphicData uri="http://schemas.openxmlformats.org/drawingml/2006/table">
            <a:tbl>
              <a:tblPr/>
              <a:tblGrid>
                <a:gridCol w="2714644"/>
                <a:gridCol w="1214446"/>
              </a:tblGrid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Oktatói-kutatói iroda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/>
        </p:nvGraphicFramePr>
        <p:xfrm>
          <a:off x="395536" y="2924944"/>
          <a:ext cx="3935321" cy="251460"/>
        </p:xfrm>
        <a:graphic>
          <a:graphicData uri="http://schemas.openxmlformats.org/drawingml/2006/table">
            <a:tbl>
              <a:tblPr/>
              <a:tblGrid>
                <a:gridCol w="2736304"/>
                <a:gridCol w="119901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Irodák ergonómiai megfelelősége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4932040" y="1484784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Számszerű válaszadás</a:t>
            </a:r>
          </a:p>
          <a:p>
            <a:endParaRPr lang="hu-HU" dirty="0" smtClean="0"/>
          </a:p>
          <a:p>
            <a:r>
              <a:rPr lang="hu-HU" dirty="0" smtClean="0"/>
              <a:t>Feleletválasztás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Skálás értékelés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67544" y="3861048"/>
            <a:ext cx="842493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A kérdésekre </a:t>
            </a:r>
            <a:r>
              <a:rPr lang="hu-HU" dirty="0" err="1" smtClean="0"/>
              <a:t>Evasys</a:t>
            </a:r>
            <a:r>
              <a:rPr lang="hu-HU" dirty="0" smtClean="0"/>
              <a:t> rendszerben, elektronikusan kell válaszolni</a:t>
            </a:r>
          </a:p>
          <a:p>
            <a:pPr marL="269875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A végső értékelések 0..100 skálára kerülnek átszámításra, így könnyebben értelmezhetőek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Az értékeléshez grafikus megjelenítés is tartozik fekete – sárga – zöld kategóriákkal</a:t>
            </a:r>
          </a:p>
          <a:p>
            <a:pPr>
              <a:buFont typeface="Arial" pitchFamily="34" charset="0"/>
              <a:buChar char="•"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Értékelési csoportok</a:t>
            </a:r>
            <a:endParaRPr lang="hu-HU" dirty="0">
              <a:solidFill>
                <a:srgbClr val="00B050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428596" y="1643050"/>
          <a:ext cx="4044077" cy="4064003"/>
        </p:xfrm>
        <a:graphic>
          <a:graphicData uri="http://schemas.openxmlformats.org/drawingml/2006/table">
            <a:tbl>
              <a:tblPr/>
              <a:tblGrid>
                <a:gridCol w="856627"/>
                <a:gridCol w="2191372"/>
                <a:gridCol w="996078"/>
              </a:tblGrid>
              <a:tr h="2390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b="1" cap="small" dirty="0">
                          <a:latin typeface="+mj-lt"/>
                          <a:ea typeface="Times New Roman"/>
                        </a:rPr>
                        <a:t>Szint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b="1" cap="small" dirty="0">
                          <a:latin typeface="+mj-lt"/>
                          <a:ea typeface="Times New Roman"/>
                        </a:rPr>
                        <a:t>Kérdéscsoport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b="1" cap="small">
                          <a:latin typeface="+mj-lt"/>
                          <a:ea typeface="Times New Roman"/>
                        </a:rPr>
                        <a:t>pontszám</a:t>
                      </a:r>
                      <a:endParaRPr lang="hu-HU" sz="100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Egység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II. Elkötelezettségre vonatkozó kérdések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Egység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III. Hulladékok kezelése, takarítás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Egység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IV. Átfogó értékelés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Egység szint összesen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Iroda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II. Klíma, fényviszonyok, növények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Iroda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III. Bútorok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Iroda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IV. Papír, irodaszerek nyomtatás és másolás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Iroda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V. Számítógép-használat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Iroda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VI. Vízhasználat és irodai extra-felszerelés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Iroda szint összesen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</a:rPr>
                        <a:t>Alkalmazotti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Személyes véleményalkotás az irodákról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59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</a:rPr>
                        <a:t>Mindösszesen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 smtClean="0">
                          <a:latin typeface="+mj-lt"/>
                          <a:ea typeface="Times New Roman"/>
                        </a:rPr>
                        <a:t>0..100</a:t>
                      </a:r>
                      <a:endParaRPr lang="hu-HU" sz="1000" dirty="0">
                        <a:latin typeface="+mj-lt"/>
                        <a:ea typeface="Times New Roman"/>
                      </a:endParaRP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785926"/>
            <a:ext cx="3877639" cy="4089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Egység – Azonosító adatok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42844" y="1785926"/>
          <a:ext cx="4500594" cy="4429152"/>
        </p:xfrm>
        <a:graphic>
          <a:graphicData uri="http://schemas.openxmlformats.org/drawingml/2006/table">
            <a:tbl>
              <a:tblPr/>
              <a:tblGrid>
                <a:gridCol w="571504"/>
                <a:gridCol w="2714644"/>
                <a:gridCol w="1214446"/>
              </a:tblGrid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1.1.1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Egység neve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100">
                        <a:latin typeface="+mj-lt"/>
                        <a:ea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1.1.2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Környezetbarát iroda felelős neve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100" dirty="0">
                        <a:latin typeface="+mj-lt"/>
                        <a:ea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1.1.3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Környezetbarát iroda felelős e-mail címe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100">
                        <a:latin typeface="+mj-lt"/>
                        <a:ea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1.1.4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Környezetbarát iroda felelős telefonszáma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100">
                        <a:latin typeface="+mj-lt"/>
                        <a:ea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1.2.1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Egységhez tartozó irodák száma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1.2.2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i="1">
                          <a:latin typeface="+mj-lt"/>
                          <a:ea typeface="Times New Roman"/>
                        </a:rPr>
                        <a:t>Ebből</a:t>
                      </a:r>
                      <a:r>
                        <a:rPr lang="hu-HU" sz="1100">
                          <a:latin typeface="+mj-lt"/>
                          <a:ea typeface="Times New Roman"/>
                        </a:rPr>
                        <a:t>: adminisztráció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1.2.3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Oktatói-kutatói iroda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1.2.4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Könyvtár, közösségi helyiség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1.2.5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Konyha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1.2.6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Egyéb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db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1.3.1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Egységnél dolgozók száma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fő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1.3.2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i="1">
                          <a:latin typeface="+mj-lt"/>
                          <a:ea typeface="Times New Roman"/>
                        </a:rPr>
                        <a:t>Ebből</a:t>
                      </a:r>
                      <a:r>
                        <a:rPr lang="hu-HU" sz="1100">
                          <a:latin typeface="+mj-lt"/>
                          <a:ea typeface="Times New Roman"/>
                        </a:rPr>
                        <a:t>: oktató-kutató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fő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1.3.3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Adminisztrátor, könyvtáros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fő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1.3.4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Egyéb személyzet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fő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1.4.1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Oktatási egységek esetén: Elmúlt tanévben tartott heti óraszám nappali képzésen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óra/tanév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1.4.2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Meghirdetett vizsganapok száma az elmúlt tanévben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alkalom/tanév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1.4.3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Vizsgázók száma az elmúlt tanévben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fő/év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1.5.1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Nem oktatási egységek esetén: havonta beérkező ügyek, esetek száma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db/hó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1.5.2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Kiszolgált személyek száma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fő/hó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1.6.1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Hány éve volt legutóbb fejlesztés, felújítás az alábbi terülteken: bútorozás, berendezés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év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1.6.2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Számítástechnika, irodatechnika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év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</a:rPr>
                        <a:t>1.6.3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Világítás, fűtés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</a:rPr>
                        <a:t>év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286380" y="2071678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Az eredményeket ide küldi vissza a Minőségbiztosítási Iroda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5357818" y="2857496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Az irodai szintű tesztanyag megnyitásához szükséges adat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5436096" y="4293096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Mutatók vetítési alapjainak képzéséhez</a:t>
            </a:r>
          </a:p>
          <a:p>
            <a:r>
              <a:rPr lang="hu-HU" i="1" dirty="0" smtClean="0"/>
              <a:t>Amennyiben nincs nyilvántartás az adatokról, meg kell becsülni, az elmúlt egy évre vonatkozóan</a:t>
            </a:r>
            <a:endParaRPr lang="hu-H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3600" dirty="0" smtClean="0"/>
              <a:t>Egység – elkötelezettség és átfogó értékelés</a:t>
            </a:r>
            <a:endParaRPr lang="hu-HU" sz="36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395536" y="1628800"/>
          <a:ext cx="5897880" cy="1760220"/>
        </p:xfrm>
        <a:graphic>
          <a:graphicData uri="http://schemas.openxmlformats.org/drawingml/2006/table">
            <a:tbl>
              <a:tblPr/>
              <a:tblGrid>
                <a:gridCol w="525780"/>
                <a:gridCol w="3406140"/>
                <a:gridCol w="196596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A vezetőség figyelembe vesz-e környezetvédelmi szempontokat a beszerzések során?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Nem/előfordul/általában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A vezetőség figyelembe vesz-e környezeti és ergonómiai szempontokat az irodák kialakításánál?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Nem/részben/igen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2.3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Jellemzőek-e belső értékelések, problémamegoldó megbeszélések?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Nem/volt már rá példa/rendszeresen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2.4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Bevonják-e az alkalmazottakat a döntésekbe?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Nem/előfordul/igen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395536" y="3861048"/>
          <a:ext cx="4320480" cy="2263140"/>
        </p:xfrm>
        <a:graphic>
          <a:graphicData uri="http://schemas.openxmlformats.org/drawingml/2006/table">
            <a:tbl>
              <a:tblPr/>
              <a:tblGrid>
                <a:gridCol w="385159"/>
                <a:gridCol w="3287249"/>
                <a:gridCol w="648072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Vezetés elkötelezettsége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Alkalmazottak részvétele, elkötelezettsége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Beszerzések környezetbarát jellege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Irodák ergonómiai megfelelősége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Világítás, fényviszonyok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Klíma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Anyagtakarékosság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Hulladékok kezelése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4.9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Vízfelhasználás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6588224" y="1916832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KBI felelős tölti ki</a:t>
            </a:r>
          </a:p>
          <a:p>
            <a:r>
              <a:rPr lang="hu-HU" sz="1400" dirty="0" smtClean="0"/>
              <a:t>Dokumentumok, korábbi tapasztalatok alapján</a:t>
            </a:r>
            <a:endParaRPr lang="hu-HU" sz="14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5220072" y="4005064"/>
            <a:ext cx="3096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KBI felelős tölti ki a vezetőséggel egyeztetve.</a:t>
            </a:r>
          </a:p>
          <a:p>
            <a:r>
              <a:rPr lang="hu-HU" dirty="0" smtClean="0"/>
              <a:t>A kérdések célja, hogy felmérje a vezetőség véleményét a környezetbarát irodákról</a:t>
            </a:r>
          </a:p>
          <a:p>
            <a:endParaRPr lang="hu-HU" dirty="0" smtClean="0"/>
          </a:p>
          <a:p>
            <a:r>
              <a:rPr lang="hu-HU" dirty="0" smtClean="0"/>
              <a:t>Minden tételt 1..5 között kell pontozni.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– Azonosító adatok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251520" y="1844824"/>
          <a:ext cx="4896544" cy="3017520"/>
        </p:xfrm>
        <a:graphic>
          <a:graphicData uri="http://schemas.openxmlformats.org/drawingml/2006/table">
            <a:tbl>
              <a:tblPr/>
              <a:tblGrid>
                <a:gridCol w="612068"/>
                <a:gridCol w="2844316"/>
                <a:gridCol w="144016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Egység neve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u-HU" sz="11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Iroda szobaszáma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u-HU" sz="11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Ott dolgozók száma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fő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Az iroda fekvése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Keleti/nyugati/északi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Klimatizálás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Nincs/Központi/Egyedi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5.6.1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Irodatechnikai felszereltség: számítógépek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db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5.6.2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Lézernyomtató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db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5.6.3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Tintasugaras nyomtató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db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5.6.4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Fax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db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5.6.5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Fénymásoló berendezés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db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5.6.6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Egyéb, gyakran használt eszköz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5.7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latin typeface="+mj-lt"/>
                          <a:ea typeface="Times New Roman"/>
                          <a:cs typeface="Times New Roman"/>
                        </a:rPr>
                        <a:t>Preferálják-e a multifunkciós berendezéseket?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364088" y="2132856"/>
            <a:ext cx="31683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sz="1600" dirty="0" smtClean="0"/>
              <a:t>Az irodában található legtipikusabb irodai berendezések száma.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1600" dirty="0" smtClean="0"/>
              <a:t>Ahol nincs ilyen eszköz (például fénymásoló nincs mindenütt) 0-t kell beírni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1600" dirty="0" smtClean="0"/>
              <a:t>Az eszközök számának „megfelelőségére” nincs szabály, az függ az iroda használati jellegétől</a:t>
            </a:r>
            <a:endParaRPr lang="hu-HU" sz="1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2267744" y="5373216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multi funkciós berendezések sok esetben energia és kellékanyag-megtakarítással járhatnak!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- Klíma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251520" y="1700808"/>
          <a:ext cx="4368801" cy="4114800"/>
        </p:xfrm>
        <a:graphic>
          <a:graphicData uri="http://schemas.openxmlformats.org/drawingml/2006/table">
            <a:tbl>
              <a:tblPr/>
              <a:tblGrid>
                <a:gridCol w="389467"/>
                <a:gridCol w="2523067"/>
                <a:gridCol w="1456267"/>
              </a:tblGrid>
              <a:tr h="6096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 dirty="0">
                          <a:latin typeface="+mj-lt"/>
                          <a:ea typeface="Times New Roman"/>
                          <a:cs typeface="Times New Roman"/>
                        </a:rPr>
                        <a:t>6.1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 dirty="0">
                          <a:latin typeface="+mj-lt"/>
                          <a:ea typeface="Times New Roman"/>
                          <a:cs typeface="Times New Roman"/>
                        </a:rPr>
                        <a:t>Milyen gyakran használják a klímaberendezést?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Nincs vagy nem használjuk/ritkán/Elég gyakran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6.2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Nyithatóak az ablakok?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6.3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Milyen gyakran szellőztetnek?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Nem szoktunk/Ritkán/Gyakran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6.4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Használnak-e párásítást az irodákban?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6.5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Használnak-e ventillátort a légmozgás biztosítására?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6.6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Van-e külön fűtőberendezés (pl. fűtőventilátor) az irodában?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6.7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Jut elég természetes fény az irodába?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6.8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Tudnak-e például sötétítőfüggönnyel védekezni a napsugárzás ellen?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Nincs rá szükségünk/Nem/Igen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6.9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Mennyit használják a mennyezeti világítást az irodában?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Legfeljebb esti munkánál/Gyakran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6.10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Használnak-e íróasztali lámpákat is?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Nincs ilyen vagy nagyon ritkán/Előfordul/Gyakran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6.11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Lekapcsolják-e a lámpákat, ha kimennek a szobából?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Nem szoktuk/Van amikor Igen/Általában 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6.12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>
                          <a:latin typeface="+mj-lt"/>
                          <a:ea typeface="Times New Roman"/>
                          <a:cs typeface="Times New Roman"/>
                        </a:rPr>
                        <a:t>Vannak-e növények a szobában?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900" dirty="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004048" y="1700808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dirty="0" smtClean="0"/>
              <a:t>A klíma több, mint a hőmérséklet és a páratartalom!</a:t>
            </a:r>
          </a:p>
          <a:p>
            <a:pPr marL="354013" indent="-354013">
              <a:buFont typeface="Arial" pitchFamily="34" charset="0"/>
              <a:buChar char="•"/>
            </a:pPr>
            <a:endParaRPr lang="hu-HU" dirty="0" smtClean="0"/>
          </a:p>
          <a:p>
            <a:pPr marL="354013" indent="-354013">
              <a:buFont typeface="Arial" pitchFamily="34" charset="0"/>
              <a:buChar char="•"/>
            </a:pPr>
            <a:r>
              <a:rPr lang="hu-HU" dirty="0" smtClean="0"/>
              <a:t>Általános tapasztalatok alapján állítottuk össze a kérdéseket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dirty="0" smtClean="0"/>
              <a:t>Egyes kérdésekre (például fény) az ott dolgozók értékítélete alapján kell választ adni!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5004048" y="4725144"/>
            <a:ext cx="3851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 helyi megvilágítás akár egészségügyileg is pozitív hatású lehet!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 növények nem csak a levegőt tisztítják, de hangulatjavító hatásúak is!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- Bútorok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691680" y="1484784"/>
          <a:ext cx="5897880" cy="2468880"/>
        </p:xfrm>
        <a:graphic>
          <a:graphicData uri="http://schemas.openxmlformats.org/drawingml/2006/table">
            <a:tbl>
              <a:tblPr/>
              <a:tblGrid>
                <a:gridCol w="525780"/>
                <a:gridCol w="3146628"/>
                <a:gridCol w="2225472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latin typeface="Times New Roman"/>
                          <a:ea typeface="Times New Roman"/>
                          <a:cs typeface="Times New Roman"/>
                        </a:rPr>
                        <a:t>7.1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Kényelmesek-e a székek?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latin typeface="Times New Roman"/>
                          <a:ea typeface="Times New Roman"/>
                          <a:cs typeface="Times New Roman"/>
                        </a:rPr>
                        <a:t>Nem/Csak rövid ideig/Hosszabb idejű munkánál 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7.2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Állítható a szék magassága és háttámlája?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Nem/Csak a magasság/Magasság és háttámla 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7.3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Kényelmesen elrendezhető-e az íróasztal?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7.4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Kényelmesen elfér munka közben?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7.5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Rendelkezésre áll-e elegendő rakodóhely?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7.6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Times New Roman"/>
                          <a:ea typeface="Times New Roman"/>
                          <a:cs typeface="Times New Roman"/>
                        </a:rPr>
                        <a:t>Figyelembe vettek-e ergonómiai szempontokat az iroda kialakításánál?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latin typeface="Times New Roman"/>
                          <a:ea typeface="Times New Roman"/>
                          <a:cs typeface="Times New Roman"/>
                        </a:rPr>
                        <a:t>Nem/Részben/Igen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683568" y="3933056"/>
            <a:ext cx="8208912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A bútorok, ezzel a dolgozó kényelme fontos része a „környezetbarát” jellegnek.</a:t>
            </a:r>
          </a:p>
          <a:p>
            <a:pPr marL="447675" indent="-4476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Sajnos gyakori területe a spórolásnak és/vagy a divatnak</a:t>
            </a:r>
          </a:p>
          <a:p>
            <a:pPr marL="447675" indent="-4476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Mérésekre az önértékelés során nincs lehetőség, az ott dolgozóknak kell megítélni a megfelelőséget</a:t>
            </a:r>
          </a:p>
          <a:p>
            <a:pPr marL="447675" indent="-4476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Az audit részletesebben vizsgálja a bútorokat</a:t>
            </a:r>
          </a:p>
          <a:p>
            <a:pPr marL="447675" indent="-447675">
              <a:lnSpc>
                <a:spcPct val="150000"/>
              </a:lnSpc>
              <a:buFont typeface="Arial" pitchFamily="34" charset="0"/>
              <a:buChar char="•"/>
            </a:pPr>
            <a:r>
              <a:rPr lang="hu-HU" dirty="0" smtClean="0"/>
              <a:t>A honlapon részletes információk vannak a fejlesztéshez!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– Papír és használata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79512" y="1628800"/>
          <a:ext cx="4752528" cy="3886200"/>
        </p:xfrm>
        <a:graphic>
          <a:graphicData uri="http://schemas.openxmlformats.org/drawingml/2006/table">
            <a:tbl>
              <a:tblPr/>
              <a:tblGrid>
                <a:gridCol w="423674"/>
                <a:gridCol w="2744677"/>
                <a:gridCol w="1584177"/>
              </a:tblGrid>
              <a:tr h="2463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8.1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Újrahasználják-e a papírokat (pl. kétoldalas nyomtatás, jegyzetelés)?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8.2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Külön gyűjtik-e a papírhulladékot?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Nem/Részben/Igen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8.3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Milyen az elektronikus és papír alapú ügyintézés aránya?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Papír alapon jellemző/Van, amit elektronikusan oldunk meg/Jellemző az elektronikus ügyintézés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8.4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Hogyan ítéli meg a papír-fogyasztásukat?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Inkább pazarló/Annyit használunk, amennyi éppen szükséges/Takarékoskodunk, ahol lehet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8.5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Körülbelül mennyi papírt használnak el egy hónapban?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Lap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8.6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Használnak-e környezetbarát papírt?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Nem/Néha/Ez fontos szempont számunkra/Nem ismerem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8.7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Van-e vezetőségi ösztönzés a papír-takarékosságra?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5148064" y="2276872"/>
            <a:ext cx="33843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sz="1500" dirty="0" smtClean="0"/>
              <a:t>A papír nem elkerülhető és nem elkerülendő!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1500" dirty="0" smtClean="0"/>
              <a:t>Az egyetem tipikus papírpazarló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hu-HU" sz="1500" dirty="0" smtClean="0"/>
              <a:t>Meg kell keresni a megtakarítási lehetőségeket</a:t>
            </a:r>
          </a:p>
          <a:p>
            <a:pPr marL="354013" indent="-354013">
              <a:buFont typeface="Arial" pitchFamily="34" charset="0"/>
              <a:buChar char="•"/>
            </a:pPr>
            <a:endParaRPr lang="hu-HU" sz="1500" dirty="0" smtClean="0"/>
          </a:p>
          <a:p>
            <a:pPr marL="354013" indent="-354013">
              <a:buFont typeface="Arial" pitchFamily="34" charset="0"/>
              <a:buChar char="•"/>
            </a:pPr>
            <a:endParaRPr lang="hu-HU" sz="1500" dirty="0" smtClean="0"/>
          </a:p>
          <a:p>
            <a:pPr marL="354013" indent="-354013">
              <a:buFont typeface="Arial" pitchFamily="34" charset="0"/>
              <a:buChar char="•"/>
            </a:pPr>
            <a:endParaRPr lang="hu-HU" sz="1500" dirty="0" smtClean="0"/>
          </a:p>
          <a:p>
            <a:pPr marL="354013" indent="-354013">
              <a:buFont typeface="Arial" pitchFamily="34" charset="0"/>
              <a:buChar char="•"/>
            </a:pPr>
            <a:r>
              <a:rPr lang="hu-HU" sz="1500" dirty="0" smtClean="0"/>
              <a:t>Ha nem követik nyomon a felhasználást, meg kell becsülni!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– Papír és használata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179512" y="1556792"/>
          <a:ext cx="5040560" cy="3429000"/>
        </p:xfrm>
        <a:graphic>
          <a:graphicData uri="http://schemas.openxmlformats.org/drawingml/2006/table">
            <a:tbl>
              <a:tblPr/>
              <a:tblGrid>
                <a:gridCol w="449352"/>
                <a:gridCol w="2911021"/>
                <a:gridCol w="1680187"/>
              </a:tblGrid>
              <a:tr h="4926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8.8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Körülbelül mennyi festékanyag fogy egy évbe?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1-2 toner vagy patron/3-5 toner vagy parton/Több, mint 5 toner vagy patron/Nem figyeljük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8.9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Körülbelül hány oldalt nyomtatnak egy hónap alatt?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Oldal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8.10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Körülbelül hány oldalt másolnak egy hónap alatt?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Oldal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8.11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Használnak-e újratöltött festékeket?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Nem/Néha/Szinte csak azt használunk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8.12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Külön gyűjtik-e az elhasznált festékanyagokat?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8.13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Mennyire takarékoskodnak a nyomtatással?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Sokat nyomtatunk/Átlagos a felhasználásunk/Amit lehet, nem nyomtatunk ki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8.14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Milyen irodaszereket használnak?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Jellemző az eldobható/Inkább újratölthető, környezetbarát eszközöket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8.15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Külön gyűjtik-e az elhasznált irodai eszközöket?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5580112" y="1916832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Legalább becsült értékek szükségesek</a:t>
            </a:r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Dolgozók saját megítélését kell megjelölni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- Számítógépek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79512" y="1484784"/>
          <a:ext cx="5139764" cy="4064002"/>
        </p:xfrm>
        <a:graphic>
          <a:graphicData uri="http://schemas.openxmlformats.org/drawingml/2006/table">
            <a:tbl>
              <a:tblPr/>
              <a:tblGrid>
                <a:gridCol w="458196"/>
                <a:gridCol w="2968313"/>
                <a:gridCol w="1713255"/>
              </a:tblGrid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  <a:cs typeface="Times New Roman"/>
                        </a:rPr>
                        <a:t>9.1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  <a:cs typeface="Times New Roman"/>
                        </a:rPr>
                        <a:t>Naponta hány órát van a számítógép bekapcsolva?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1-2 óra/3-5 óra/6-8 óra/Több, mint 8 órát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9.2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Mennyi időt dolgoznak a számítógéppel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1 óra alatt/1-2 órát/3-5 órát/Több, mint 5 órát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9.3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Be vannak-e kapcsolva a készenléti és más takarékossági funkciók?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Nem/Részben/Igen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9.4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Kikapcsolják-e a gépeket estére és hétvégére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Nem/Csak hétvégére/Estére is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9.5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Kikapcsolják-e a perifériákat (nyomtató, monitor stb.) estére és hétvégére? 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Nem/Csak hétvégére/Estére is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1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9.6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Az Ön véleménye szerint mennyre zajosak a számítógépeik?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Nem, kifejezetten csendesek/Hosszú idő után zavaróak/Zajosak a gépek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9.7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Milyen a számítógépek energiafogyasztása az irodában, saját használati szokásaik mellet?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Takarékos/Átlagos/Magas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9.8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+mj-lt"/>
                          <a:ea typeface="Times New Roman"/>
                          <a:cs typeface="Times New Roman"/>
                        </a:rPr>
                        <a:t>Becsülje meg (honlapon található segédlettel), mekkora az iroda egy havi energia-igénye!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+mj-lt"/>
                          <a:ea typeface="Times New Roman"/>
                          <a:cs typeface="Times New Roman"/>
                        </a:rPr>
                        <a:t>kWh</a:t>
                      </a:r>
                    </a:p>
                  </a:txBody>
                  <a:tcPr marL="59765" marR="597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580112" y="1700808"/>
            <a:ext cx="28803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 papír mellett a számítógépekkel való bánásunk pazarló</a:t>
            </a:r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Az irodára jellemző viselkedést kell megjelölni</a:t>
            </a:r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Az energia-számítást a honlapon egyszerű kalkulátor segíti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Iroda - Egyebek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323528" y="1772816"/>
          <a:ext cx="5897880" cy="2194560"/>
        </p:xfrm>
        <a:graphic>
          <a:graphicData uri="http://schemas.openxmlformats.org/drawingml/2006/table">
            <a:tbl>
              <a:tblPr/>
              <a:tblGrid>
                <a:gridCol w="525780"/>
                <a:gridCol w="3406140"/>
                <a:gridCol w="196596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Figyelnek-e a csöpögő csapokra?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Vannak-e saját készletek (víz, tea, kávé stb.) az irodában?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Nem/Igen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Van-e hűtőszekrény az irodában?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Van-e vízforraló, tea- vagy kávéfőző az irodában?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Van-e villanyrezsó az irodában?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Van-e televízió az irodában?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10.7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latin typeface="+mj-lt"/>
                          <a:ea typeface="Times New Roman"/>
                          <a:cs typeface="Times New Roman"/>
                        </a:rPr>
                        <a:t>Van-e rádió (magnó, CD/DVD) lejátszó az irodában?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latin typeface="+mj-lt"/>
                          <a:ea typeface="Times New Roman"/>
                          <a:cs typeface="Times New Roman"/>
                        </a:rPr>
                        <a:t>Nincs/Van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2339752" y="4221088"/>
            <a:ext cx="5976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Arial" pitchFamily="34" charset="0"/>
              <a:buChar char="•"/>
            </a:pPr>
            <a:r>
              <a:rPr lang="hu-HU" dirty="0" smtClean="0"/>
              <a:t>Vannak eszközök, melyek nem biztos, hogy egy átlagos irodához tartoznak, míg egy konyhában már indokoltak!</a:t>
            </a:r>
          </a:p>
          <a:p>
            <a:pPr marL="354013" indent="-354013">
              <a:buFont typeface="Arial" pitchFamily="34" charset="0"/>
              <a:buChar char="•"/>
            </a:pPr>
            <a:endParaRPr lang="hu-HU" dirty="0" smtClean="0"/>
          </a:p>
          <a:p>
            <a:pPr marL="354013" indent="-354013">
              <a:buFont typeface="Arial" pitchFamily="34" charset="0"/>
              <a:buChar char="•"/>
            </a:pPr>
            <a:r>
              <a:rPr lang="hu-HU" dirty="0" smtClean="0"/>
              <a:t>A munkaközi szünetek nem munkahelyen való eltöltése fiziológiailag és pszichológiailag is indokolt!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00B050"/>
                </a:solidFill>
              </a:rPr>
              <a:t>Tesztanyag magyarázata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Személyes véleményalkotás</a:t>
            </a: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251520" y="1628800"/>
          <a:ext cx="4854222" cy="4114800"/>
        </p:xfrm>
        <a:graphic>
          <a:graphicData uri="http://schemas.openxmlformats.org/drawingml/2006/table">
            <a:tbl>
              <a:tblPr/>
              <a:tblGrid>
                <a:gridCol w="432741"/>
                <a:gridCol w="2803407"/>
                <a:gridCol w="1618074"/>
              </a:tblGrid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Egység neve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u-H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11.2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Vezetők környezettudatossága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11.3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Alkalmazottak környezettudatossága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11.4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Takarékosságra törekvés a napi munkasorán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Környezettudatosság szintje az egyetem egészéhez képest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11.6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Iroda hőmérséklete, klímája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11.7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Levegő minősége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11.8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Iroda fényviszonyai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11.9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Bútorok kényelme, megfelelősége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11.10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Számítógépes ellátottság színvonala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11.11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Irodai eszközökkel való ellátottság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11.12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Munkavédelmi, biztonsági megfelelés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11.13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Papírfelhasználás takarékossága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11.14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Nyomtatás, másolás hatékonysága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Energiatakarékosság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11.16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Beszerzése környezettudatossága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11.17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latin typeface="Times New Roman"/>
                          <a:ea typeface="Times New Roman"/>
                          <a:cs typeface="Times New Roman"/>
                        </a:rPr>
                        <a:t>Hulladékok kezelése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latin typeface="Times New Roman"/>
                          <a:ea typeface="Times New Roman"/>
                          <a:cs typeface="Times New Roman"/>
                        </a:rPr>
                        <a:t>1..5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436096" y="2132856"/>
            <a:ext cx="3240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Minden dolgozó egyénileg értékel</a:t>
            </a:r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 megfelelőséget 1..5 skálán kell megjelölni</a:t>
            </a:r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 feldolgozás átlagok segítségével történik</a:t>
            </a:r>
          </a:p>
          <a:p>
            <a:pPr marL="269875" indent="-269875">
              <a:buFont typeface="Arial" pitchFamily="34" charset="0"/>
              <a:buChar char="•"/>
            </a:pPr>
            <a:endParaRPr lang="hu-HU" dirty="0" smtClean="0"/>
          </a:p>
          <a:p>
            <a:pPr marL="269875" indent="-269875">
              <a:buFont typeface="Arial" pitchFamily="34" charset="0"/>
              <a:buChar char="•"/>
            </a:pPr>
            <a:r>
              <a:rPr lang="hu-HU" dirty="0" smtClean="0"/>
              <a:t>Anonimitás biztosított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Miben segít a tesztanyag?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dirty="0" smtClean="0"/>
              <a:t>Nem számonkérés!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Átfogó értékelés az irodák használatáról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Kritikus területek feltárása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Hatékony fejlesztési programok megalapozása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Környezeti teljesítmény javítása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Ötletek az önértékeléshez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Elkötelezettség:</a:t>
            </a:r>
          </a:p>
          <a:p>
            <a:pPr lvl="1"/>
            <a:r>
              <a:rPr lang="hu-HU" dirty="0" smtClean="0"/>
              <a:t>Volt a múltban valamilyen program takarékosságra, hulladékgyűjtésre, átszervezésre?</a:t>
            </a:r>
          </a:p>
          <a:p>
            <a:pPr lvl="1"/>
            <a:r>
              <a:rPr lang="hu-HU" dirty="0" smtClean="0"/>
              <a:t>Vannak a dolgozóknak ötleteik, amit megosztanak hivatalosan vagy akár informálisan?</a:t>
            </a:r>
          </a:p>
          <a:p>
            <a:r>
              <a:rPr lang="hu-HU" dirty="0" smtClean="0"/>
              <a:t>Hulladék, takarítás:</a:t>
            </a:r>
          </a:p>
          <a:p>
            <a:pPr lvl="1"/>
            <a:r>
              <a:rPr lang="hu-HU" dirty="0" smtClean="0"/>
              <a:t>Rendben van minden?</a:t>
            </a:r>
          </a:p>
          <a:p>
            <a:pPr lvl="1"/>
            <a:r>
              <a:rPr lang="hu-HU" dirty="0" smtClean="0"/>
              <a:t>Nem sok a hulladék, ami keletkezik?</a:t>
            </a:r>
          </a:p>
          <a:p>
            <a:pPr lvl="1"/>
            <a:r>
              <a:rPr lang="hu-HU" dirty="0" smtClean="0"/>
              <a:t>Odafigyel bárki arra, hogy mit használunk és dobunk ki?</a:t>
            </a:r>
          </a:p>
          <a:p>
            <a:pPr lvl="1"/>
            <a:r>
              <a:rPr lang="hu-HU" dirty="0" smtClean="0"/>
              <a:t>Ha igen, akkor papír, elemek, </a:t>
            </a:r>
            <a:r>
              <a:rPr lang="hu-HU" dirty="0" err="1" smtClean="0"/>
              <a:t>tonerek</a:t>
            </a:r>
            <a:r>
              <a:rPr lang="hu-HU" dirty="0" smtClean="0"/>
              <a:t> </a:t>
            </a:r>
            <a:r>
              <a:rPr lang="hu-HU" dirty="0" err="1" smtClean="0"/>
              <a:t>stb</a:t>
            </a:r>
            <a:r>
              <a:rPr lang="hu-HU" dirty="0" smtClean="0"/>
              <a:t> esetén tudjuk, hogy „jó helyre kerülnek”?</a:t>
            </a:r>
            <a:endParaRPr lang="hu-H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Ötletek az önértékeléshez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Klíma, fény:</a:t>
            </a:r>
          </a:p>
          <a:p>
            <a:pPr lvl="1"/>
            <a:r>
              <a:rPr lang="hu-HU" dirty="0" smtClean="0"/>
              <a:t>Jól látunk? Nem kell gyakran lámpát kapcsolni?</a:t>
            </a:r>
          </a:p>
          <a:p>
            <a:pPr lvl="1"/>
            <a:r>
              <a:rPr lang="hu-HU" dirty="0" smtClean="0"/>
              <a:t>Szemünk nem fárad, szárad „idő előtt”?</a:t>
            </a:r>
          </a:p>
          <a:p>
            <a:pPr lvl="1"/>
            <a:r>
              <a:rPr lang="hu-HU" dirty="0" smtClean="0"/>
              <a:t>Közérzetünk megfelelő?</a:t>
            </a:r>
          </a:p>
          <a:p>
            <a:r>
              <a:rPr lang="hu-HU" dirty="0" smtClean="0"/>
              <a:t>Bútorok:</a:t>
            </a:r>
          </a:p>
          <a:p>
            <a:pPr lvl="1"/>
            <a:r>
              <a:rPr lang="hu-HU" dirty="0" smtClean="0"/>
              <a:t>Kényelmes a szék, az asztal?</a:t>
            </a:r>
          </a:p>
          <a:p>
            <a:pPr lvl="1"/>
            <a:r>
              <a:rPr lang="hu-HU" dirty="0" smtClean="0"/>
              <a:t>Felállni vagy leülni esik jobban?</a:t>
            </a:r>
          </a:p>
          <a:p>
            <a:pPr lvl="1"/>
            <a:r>
              <a:rPr lang="hu-HU" dirty="0" smtClean="0"/>
              <a:t>Környezetbarát anyagokból készülnek bútoraink?</a:t>
            </a:r>
          </a:p>
          <a:p>
            <a:pPr lvl="1"/>
            <a:r>
              <a:rPr lang="hu-HU" dirty="0" smtClean="0"/>
              <a:t>Mindenre van elég hely?</a:t>
            </a:r>
          </a:p>
          <a:p>
            <a:pPr lvl="1"/>
            <a:r>
              <a:rPr lang="hu-HU" dirty="0" smtClean="0"/>
              <a:t>Van lehetőségünk átrendezésre, beleszólásra a beszerzésbe?</a:t>
            </a:r>
            <a:endParaRPr lang="hu-H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Ötletek az önértékeléshez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Papír és egyebek:</a:t>
            </a:r>
          </a:p>
          <a:p>
            <a:pPr lvl="1"/>
            <a:r>
              <a:rPr lang="hu-HU" dirty="0" smtClean="0"/>
              <a:t>Mindig van elég? – És nem raktározunk túl sokat?</a:t>
            </a:r>
          </a:p>
          <a:p>
            <a:pPr lvl="1"/>
            <a:r>
              <a:rPr lang="hu-HU" dirty="0" smtClean="0"/>
              <a:t>Biztosan nem pazarolunk? Amit nem szükséges, azt nem tesszük későbbi hulladékká?</a:t>
            </a:r>
          </a:p>
          <a:p>
            <a:pPr lvl="1"/>
            <a:r>
              <a:rPr lang="hu-HU" dirty="0" smtClean="0"/>
              <a:t>Annyit használunk, ami éppen kell?</a:t>
            </a:r>
          </a:p>
          <a:p>
            <a:pPr lvl="1"/>
            <a:r>
              <a:rPr lang="hu-HU" dirty="0" smtClean="0"/>
              <a:t>A nyomtatókat, faxokat takarékos módban használjuk?</a:t>
            </a:r>
          </a:p>
          <a:p>
            <a:pPr lvl="1"/>
            <a:r>
              <a:rPr lang="hu-HU" dirty="0" smtClean="0"/>
              <a:t>Minden nap elhasználunk egy új tollat?</a:t>
            </a:r>
          </a:p>
          <a:p>
            <a:pPr lvl="1"/>
            <a:endParaRPr lang="hu-H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Ötletek az önértékeléshez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Számítógép:</a:t>
            </a:r>
          </a:p>
          <a:p>
            <a:pPr lvl="1"/>
            <a:r>
              <a:rPr lang="hu-HU" dirty="0" smtClean="0"/>
              <a:t>Kikapcsoljuk ha nem kell?</a:t>
            </a:r>
          </a:p>
          <a:p>
            <a:pPr lvl="1"/>
            <a:r>
              <a:rPr lang="hu-HU" dirty="0" smtClean="0"/>
              <a:t>A perifériákat is kikapcsoljuk?</a:t>
            </a:r>
          </a:p>
          <a:p>
            <a:pPr lvl="1"/>
            <a:r>
              <a:rPr lang="hu-HU" dirty="0" smtClean="0"/>
              <a:t>Vannak felesleges dolgok is bedugva?</a:t>
            </a:r>
          </a:p>
          <a:p>
            <a:pPr lvl="1"/>
            <a:r>
              <a:rPr lang="hu-HU" dirty="0" smtClean="0"/>
              <a:t>Minden érkező programot telepítünk, hiszen elfér?</a:t>
            </a:r>
          </a:p>
          <a:p>
            <a:pPr lvl="1"/>
            <a:r>
              <a:rPr lang="hu-HU" dirty="0" smtClean="0"/>
              <a:t>Nagyon fárasztó a gép előtt dolgozni?</a:t>
            </a:r>
            <a:endParaRPr lang="hu-H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Ötletek az önértékeléshez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„Extrák”:</a:t>
            </a:r>
          </a:p>
          <a:p>
            <a:pPr lvl="1"/>
            <a:r>
              <a:rPr lang="hu-HU" dirty="0" smtClean="0"/>
              <a:t>Kell az irodába vízforraló, kávéfőző, mobil klíma </a:t>
            </a:r>
            <a:r>
              <a:rPr lang="hu-HU" dirty="0" err="1" smtClean="0"/>
              <a:t>stb</a:t>
            </a:r>
            <a:r>
              <a:rPr lang="hu-HU" dirty="0" smtClean="0"/>
              <a:t>?</a:t>
            </a:r>
          </a:p>
          <a:p>
            <a:pPr lvl="1"/>
            <a:r>
              <a:rPr lang="hu-HU" dirty="0" smtClean="0"/>
              <a:t>Kimegyünk szünetet tartani, vagy jobb gyorsan elvégezni mindent?</a:t>
            </a:r>
          </a:p>
          <a:p>
            <a:pPr lvl="1"/>
            <a:r>
              <a:rPr lang="hu-HU" dirty="0" smtClean="0"/>
              <a:t>Csak a szükséges dolgokat használjuk?</a:t>
            </a:r>
            <a:endParaRPr lang="hu-H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B050"/>
                </a:solidFill>
              </a:rPr>
              <a:t>További segítség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50000"/>
              </a:lnSpc>
            </a:pPr>
            <a:r>
              <a:rPr lang="hu-HU" dirty="0" smtClean="0"/>
              <a:t>Környezetbarát Iroda honlap</a:t>
            </a:r>
          </a:p>
          <a:p>
            <a:pPr>
              <a:lnSpc>
                <a:spcPct val="250000"/>
              </a:lnSpc>
            </a:pPr>
            <a:r>
              <a:rPr lang="hu-HU" dirty="0" smtClean="0"/>
              <a:t>Egység környezetbarát iroda felelőse</a:t>
            </a:r>
          </a:p>
          <a:p>
            <a:pPr>
              <a:lnSpc>
                <a:spcPct val="250000"/>
              </a:lnSpc>
            </a:pPr>
            <a:r>
              <a:rPr lang="hu-HU" dirty="0" smtClean="0"/>
              <a:t>Minőségbiztosítási Iroda</a:t>
            </a:r>
          </a:p>
          <a:p>
            <a:pPr>
              <a:lnSpc>
                <a:spcPct val="250000"/>
              </a:lnSpc>
            </a:pPr>
            <a:r>
              <a:rPr lang="hu-HU" dirty="0" smtClean="0"/>
              <a:t>Projektmenedzsment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</p:spPr>
        <p:txBody>
          <a:bodyPr/>
          <a:lstStyle/>
          <a:p>
            <a:r>
              <a:rPr lang="hu-HU" dirty="0" smtClean="0"/>
              <a:t>Környezetbarát Iroda Program</a:t>
            </a:r>
            <a:endParaRPr lang="hu-HU" dirty="0"/>
          </a:p>
        </p:txBody>
      </p:sp>
      <p:pic>
        <p:nvPicPr>
          <p:cNvPr id="7" name="Picture 2" descr="logopar_szloge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131" y="4482132"/>
            <a:ext cx="1938338" cy="631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" name="Picture 3" descr="infobl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509120"/>
            <a:ext cx="2073275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" name="Picture 4" descr="clip_image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1544" y="4504357"/>
            <a:ext cx="2474912" cy="547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 descr="kulcs_sz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8856" y="3175620"/>
            <a:ext cx="361950" cy="1028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" name="Picture 2" descr="C:\Users\Dr. Berényi László\Desktop\Szechenyi_terv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260648"/>
            <a:ext cx="2162646" cy="67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C:\Users\Dr. Berényi László\Desktop\NFÜ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260648"/>
            <a:ext cx="2111603" cy="68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1970</Words>
  <Application>Microsoft Office PowerPoint</Application>
  <PresentationFormat>Diavetítés a képernyőre (4:3 oldalarány)</PresentationFormat>
  <Paragraphs>551</Paragraphs>
  <Slides>28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29" baseType="lpstr">
      <vt:lpstr>Office-téma</vt:lpstr>
      <vt:lpstr>Környezetbarát Iroda Program  Önértékelés végrajtása</vt:lpstr>
      <vt:lpstr>Környezetbarát Iroda Program céljai</vt:lpstr>
      <vt:lpstr>A környezetbarát iroda…</vt:lpstr>
      <vt:lpstr>A környezetbarát iroda…</vt:lpstr>
      <vt:lpstr>Környezetbarát Iroda Program elemei</vt:lpstr>
      <vt:lpstr>Környezetbarát Iroda értékelés</vt:lpstr>
      <vt:lpstr>Az önértékelés menete</vt:lpstr>
      <vt:lpstr>Az önértékelés tesztanyagai</vt:lpstr>
      <vt:lpstr>Tesztkérdések pontozása</vt:lpstr>
      <vt:lpstr>Értékelési csoportok</vt:lpstr>
      <vt:lpstr>Tesztanyag magyarázata Egység – Azonosító adatok</vt:lpstr>
      <vt:lpstr>Tesztanyag magyarázata Egység – elkötelezettség és átfogó értékelés</vt:lpstr>
      <vt:lpstr>Tesztanyag magyarázata Iroda – Azonosító adatok</vt:lpstr>
      <vt:lpstr>Tesztanyag magyarázata Iroda - Klíma</vt:lpstr>
      <vt:lpstr>Tesztanyag magyarázata Iroda - Bútorok</vt:lpstr>
      <vt:lpstr>Tesztanyag magyarázata Iroda – Papír és használata</vt:lpstr>
      <vt:lpstr>Tesztanyag magyarázata Iroda – Papír és használata</vt:lpstr>
      <vt:lpstr>Tesztanyag magyarázata Iroda - Számítógépek</vt:lpstr>
      <vt:lpstr>Tesztanyag magyarázata Iroda - Egyebek</vt:lpstr>
      <vt:lpstr>Tesztanyag magyarázata Személyes véleményalkotás</vt:lpstr>
      <vt:lpstr>Miben segít a tesztanyag?</vt:lpstr>
      <vt:lpstr>Ötletek az önértékeléshez</vt:lpstr>
      <vt:lpstr>Ötletek az önértékeléshez</vt:lpstr>
      <vt:lpstr>Ötletek az önértékeléshez</vt:lpstr>
      <vt:lpstr>Ötletek az önértékeléshez</vt:lpstr>
      <vt:lpstr>Ötletek az önértékeléshez</vt:lpstr>
      <vt:lpstr>További segítség</vt:lpstr>
      <vt:lpstr>Környezetbarát Iroda Program</vt:lpstr>
    </vt:vector>
  </TitlesOfParts>
  <Company>My heart will go on...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Környezetbarát Iroda Program Alapképzés</dc:title>
  <dc:creator>Dr Berényi László</dc:creator>
  <cp:lastModifiedBy>Dr. Berényi László</cp:lastModifiedBy>
  <cp:revision>59</cp:revision>
  <dcterms:created xsi:type="dcterms:W3CDTF">2010-08-29T17:45:37Z</dcterms:created>
  <dcterms:modified xsi:type="dcterms:W3CDTF">2012-05-29T18:11:23Z</dcterms:modified>
</cp:coreProperties>
</file>