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4" r:id="rId19"/>
    <p:sldId id="275" r:id="rId20"/>
    <p:sldId id="276" r:id="rId21"/>
    <p:sldId id="277" r:id="rId22"/>
    <p:sldId id="273" r:id="rId23"/>
    <p:sldId id="278" r:id="rId24"/>
    <p:sldId id="280" r:id="rId25"/>
    <p:sldId id="279" r:id="rId26"/>
    <p:sldId id="281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1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0" y="6357958"/>
            <a:ext cx="5305452" cy="365125"/>
          </a:xfrm>
        </p:spPr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" name="Picture 1" descr="MC900437649[1]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58150" y="5772150"/>
            <a:ext cx="1085850" cy="1085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1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5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100000">
              <a:schemeClr val="bg1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885962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Környezetbarát Iroda Program</a:t>
            </a:r>
            <a:b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i="1" dirty="0" smtClean="0">
                <a:solidFill>
                  <a:schemeClr val="accent3">
                    <a:lumMod val="75000"/>
                  </a:schemeClr>
                </a:solidFill>
              </a:rPr>
              <a:t>Általános képzés</a:t>
            </a:r>
            <a:endParaRPr lang="hu-H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4294967295"/>
          </p:nvPr>
        </p:nvSpPr>
        <p:spPr>
          <a:xfrm>
            <a:off x="1357290" y="4286256"/>
            <a:ext cx="6400800" cy="1752600"/>
          </a:xfrm>
        </p:spPr>
        <p:txBody>
          <a:bodyPr/>
          <a:lstStyle/>
          <a:p>
            <a:pPr algn="ctr">
              <a:buNone/>
            </a:pPr>
            <a:r>
              <a:rPr lang="hu-HU" dirty="0" smtClean="0"/>
              <a:t>Miskolci Egyetem</a:t>
            </a:r>
          </a:p>
          <a:p>
            <a:pPr algn="ctr">
              <a:buNone/>
            </a:pPr>
            <a:r>
              <a:rPr lang="pl-PL" sz="1800" i="1" dirty="0" smtClean="0"/>
              <a:t>TÁMOP-4.1.1.A-10/1/KONV „KULCS”</a:t>
            </a:r>
            <a:endParaRPr lang="hu-HU" sz="1800" i="1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-90510" y="6429396"/>
            <a:ext cx="5305452" cy="365125"/>
          </a:xfrm>
        </p:spPr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5" name="Picture 2" descr="C:\Users\Dr. Berényi László\Desktop\Szechenyi_ter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2162646" cy="67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Dr. Berényi László\Desktop\NF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2111603" cy="68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„KULCS”projektről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2010-2012 közötti megvalósulás</a:t>
            </a:r>
          </a:p>
          <a:p>
            <a:r>
              <a:rPr lang="hu-HU" dirty="0" smtClean="0"/>
              <a:t>Komplex egyetemi szolgáltatásfejlesztés:</a:t>
            </a:r>
          </a:p>
          <a:p>
            <a:pPr lvl="1"/>
            <a:r>
              <a:rPr lang="hu-HU" dirty="0" err="1" smtClean="0"/>
              <a:t>Munkaerőpiaci</a:t>
            </a:r>
            <a:r>
              <a:rPr lang="hu-HU" dirty="0" smtClean="0"/>
              <a:t> alkalmazkodás fejlesztése</a:t>
            </a:r>
          </a:p>
          <a:p>
            <a:pPr lvl="1"/>
            <a:r>
              <a:rPr lang="hu-HU" dirty="0" smtClean="0"/>
              <a:t>Intézményirányítás fejlesztése</a:t>
            </a:r>
          </a:p>
          <a:p>
            <a:pPr lvl="2"/>
            <a:r>
              <a:rPr lang="hu-HU" dirty="0" smtClean="0"/>
              <a:t>Környezetbarát Iroda Program</a:t>
            </a:r>
          </a:p>
          <a:p>
            <a:pPr lvl="1"/>
            <a:r>
              <a:rPr lang="hu-HU" dirty="0" smtClean="0"/>
              <a:t>Hallgatói-oktatói szolgáltatásfejlesztés</a:t>
            </a:r>
          </a:p>
          <a:p>
            <a:pPr lvl="1"/>
            <a:r>
              <a:rPr lang="hu-HU" dirty="0" smtClean="0"/>
              <a:t>Nemzetközi versenyképességet elősegítő szolgáltatásfejlesztések</a:t>
            </a:r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-90510" y="6429396"/>
            <a:ext cx="5305452" cy="365125"/>
          </a:xfrm>
        </p:spPr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Környezetbarát Iroda Program céljai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pozitívabb </a:t>
            </a:r>
            <a:r>
              <a:rPr lang="hu-HU" dirty="0"/>
              <a:t>környezeti </a:t>
            </a:r>
            <a:r>
              <a:rPr lang="hu-HU" dirty="0" smtClean="0"/>
              <a:t>teljesítmény </a:t>
            </a:r>
            <a:r>
              <a:rPr lang="hu-HU" dirty="0"/>
              <a:t>kibocsátási megtakarítások és racionalizálás </a:t>
            </a:r>
            <a:r>
              <a:rPr lang="hu-HU" dirty="0" smtClean="0"/>
              <a:t>segítségével</a:t>
            </a:r>
            <a:endParaRPr lang="hu-HU" dirty="0"/>
          </a:p>
          <a:p>
            <a:pPr lvl="0"/>
            <a:r>
              <a:rPr lang="hu-HU" dirty="0" smtClean="0"/>
              <a:t>magasabb dolgozói </a:t>
            </a:r>
            <a:r>
              <a:rPr lang="hu-HU" dirty="0"/>
              <a:t>és </a:t>
            </a:r>
            <a:r>
              <a:rPr lang="hu-HU" dirty="0" smtClean="0"/>
              <a:t>vendég komfort-érzet</a:t>
            </a:r>
          </a:p>
          <a:p>
            <a:pPr lvl="0"/>
            <a:r>
              <a:rPr lang="hu-HU" dirty="0" smtClean="0"/>
              <a:t>alacsonyabb kockázat sérülések</a:t>
            </a:r>
            <a:r>
              <a:rPr lang="hu-HU" dirty="0"/>
              <a:t>, betegség </a:t>
            </a:r>
            <a:r>
              <a:rPr lang="hu-HU" dirty="0" smtClean="0"/>
              <a:t>kialakulására</a:t>
            </a:r>
            <a:endParaRPr lang="hu-HU" dirty="0"/>
          </a:p>
          <a:p>
            <a:r>
              <a:rPr lang="hu-HU" dirty="0"/>
              <a:t>anyagi </a:t>
            </a:r>
            <a:r>
              <a:rPr lang="hu-HU" dirty="0" smtClean="0"/>
              <a:t>megtakarítás.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Környezetbarát Iroda Program elemei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Tudatformálás </a:t>
            </a:r>
            <a:r>
              <a:rPr lang="hu-HU" dirty="0"/>
              <a:t>és képzés</a:t>
            </a:r>
          </a:p>
          <a:p>
            <a:r>
              <a:rPr lang="hu-HU" dirty="0" smtClean="0"/>
              <a:t>Környezetbarát </a:t>
            </a:r>
            <a:r>
              <a:rPr lang="hu-HU" dirty="0"/>
              <a:t>iroda önértékelés</a:t>
            </a:r>
          </a:p>
          <a:p>
            <a:r>
              <a:rPr lang="hu-HU" dirty="0" smtClean="0"/>
              <a:t>Környezetbarát </a:t>
            </a:r>
            <a:r>
              <a:rPr lang="hu-HU" dirty="0"/>
              <a:t>iroda audit</a:t>
            </a:r>
          </a:p>
          <a:p>
            <a:r>
              <a:rPr lang="hu-HU" dirty="0" smtClean="0"/>
              <a:t>Jó </a:t>
            </a:r>
            <a:r>
              <a:rPr lang="hu-HU" dirty="0"/>
              <a:t>gyakorlatok megosztása és </a:t>
            </a:r>
            <a:r>
              <a:rPr lang="hu-HU" dirty="0" smtClean="0"/>
              <a:t>tanácsadás</a:t>
            </a:r>
          </a:p>
          <a:p>
            <a:endParaRPr lang="hu-HU" dirty="0"/>
          </a:p>
          <a:p>
            <a:r>
              <a:rPr lang="hu-HU" dirty="0" smtClean="0"/>
              <a:t>Kiegészítő honlap a legfontosabb információkkal és eredményekkel</a:t>
            </a:r>
            <a:endParaRPr lang="hu-HU" dirty="0"/>
          </a:p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Környezetbarát Iroda értékelés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77153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környezetbarát iroda…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 smtClean="0"/>
              <a:t>Környezeti, munkaegészségügyi és ergonómiai szempontok figyelembe vételével anyag- és energiatakarékos módon működő iroda és irodai munkavégzés 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Ide tartozik:</a:t>
            </a:r>
          </a:p>
          <a:p>
            <a:pPr lvl="0"/>
            <a:r>
              <a:rPr lang="hu-HU" dirty="0"/>
              <a:t>papírfelhasználás;</a:t>
            </a:r>
          </a:p>
          <a:p>
            <a:pPr lvl="0"/>
            <a:r>
              <a:rPr lang="hu-HU" dirty="0"/>
              <a:t>irodai „aprócikkek”;</a:t>
            </a:r>
          </a:p>
          <a:p>
            <a:pPr lvl="0"/>
            <a:r>
              <a:rPr lang="hu-HU" dirty="0"/>
              <a:t>számítógépek és számítógépes munkahelyek kialakítása;</a:t>
            </a:r>
          </a:p>
          <a:p>
            <a:pPr lvl="0"/>
            <a:r>
              <a:rPr lang="hu-HU" dirty="0"/>
              <a:t>másológépek és nyomtatók használata;</a:t>
            </a:r>
          </a:p>
          <a:p>
            <a:pPr lvl="0"/>
            <a:r>
              <a:rPr lang="hu-HU" dirty="0"/>
              <a:t>bútorok és iroda-berendezés;</a:t>
            </a:r>
          </a:p>
          <a:p>
            <a:pPr lvl="0"/>
            <a:r>
              <a:rPr lang="hu-HU" dirty="0"/>
              <a:t>energiatakarékosság lehetőségei;</a:t>
            </a:r>
          </a:p>
          <a:p>
            <a:pPr lvl="0"/>
            <a:r>
              <a:rPr lang="hu-HU" dirty="0"/>
              <a:t>takarítás és tisztítószerek.</a:t>
            </a:r>
          </a:p>
          <a:p>
            <a:pPr marL="0" indent="0">
              <a:buNone/>
            </a:pPr>
            <a:endParaRPr lang="hu-HU" cap="smal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környezetbarát iroda…</a:t>
            </a:r>
            <a:endParaRPr lang="hu-HU" dirty="0"/>
          </a:p>
        </p:txBody>
      </p:sp>
      <p:pic>
        <p:nvPicPr>
          <p:cNvPr id="1026" name="Picture 2" descr="http://t2.gstatic.com/images?q=tbn:ANd9GcRnTiL8FlbgGFMvZO6XnSnKquS9pVGs2gMxHv_qLy1Zcvf44CY&amp;t=1&amp;usg=__p2wx_R-rkziLj-93q2GKN7TUFA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3000372"/>
            <a:ext cx="2466975" cy="1847851"/>
          </a:xfrm>
          <a:prstGeom prst="rect">
            <a:avLst/>
          </a:prstGeom>
          <a:noFill/>
        </p:spPr>
      </p:pic>
      <p:pic>
        <p:nvPicPr>
          <p:cNvPr id="1028" name="Picture 4" descr="http://www.egeszseg.org/files/fecskefu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5000636"/>
            <a:ext cx="1857388" cy="1642322"/>
          </a:xfrm>
          <a:prstGeom prst="rect">
            <a:avLst/>
          </a:prstGeom>
          <a:noFill/>
        </p:spPr>
      </p:pic>
      <p:pic>
        <p:nvPicPr>
          <p:cNvPr id="1032" name="Picture 8" descr="http://kovacsneagi.honlapepito.hu/tarhely/kovacsneagi/kepek/farsang/nap_kozepes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357298"/>
            <a:ext cx="1681035" cy="1262038"/>
          </a:xfrm>
          <a:prstGeom prst="rect">
            <a:avLst/>
          </a:prstGeom>
          <a:noFill/>
        </p:spPr>
      </p:pic>
      <p:pic>
        <p:nvPicPr>
          <p:cNvPr id="1034" name="Picture 10" descr="http://www.klimafelszereles.hu/image/froz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1428736"/>
            <a:ext cx="1643074" cy="949996"/>
          </a:xfrm>
          <a:prstGeom prst="rect">
            <a:avLst/>
          </a:prstGeom>
          <a:noFill/>
        </p:spPr>
      </p:pic>
      <p:pic>
        <p:nvPicPr>
          <p:cNvPr id="1036" name="Picture 12" descr="http://www.olcsobbat.hu/static/product_images/400x400/10043/10430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1571612"/>
            <a:ext cx="1643074" cy="1643074"/>
          </a:xfrm>
          <a:prstGeom prst="rect">
            <a:avLst/>
          </a:prstGeom>
          <a:noFill/>
        </p:spPr>
      </p:pic>
      <p:pic>
        <p:nvPicPr>
          <p:cNvPr id="1038" name="Picture 14" descr="http://t2.gstatic.com/images?q=tbn:ANd9GcQIDHzdHTOVAMcFy908Bhbl0mMUc4AjY9Lhdk6XkwKC_JfCeBc&amp;t=1&amp;usg=__PW2b-AR97dQdBS-PidDgFmkBJ1Q=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5286388"/>
            <a:ext cx="1428760" cy="1301084"/>
          </a:xfrm>
          <a:prstGeom prst="rect">
            <a:avLst/>
          </a:prstGeom>
          <a:noFill/>
        </p:spPr>
      </p:pic>
      <p:pic>
        <p:nvPicPr>
          <p:cNvPr id="1040" name="Picture 16" descr="http://www.tzteam.hu/images/Nyomtato_lezer_HP_LaserJet_P100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5411380"/>
            <a:ext cx="1928826" cy="1446620"/>
          </a:xfrm>
          <a:prstGeom prst="rect">
            <a:avLst/>
          </a:prstGeom>
          <a:noFill/>
        </p:spPr>
      </p:pic>
      <p:pic>
        <p:nvPicPr>
          <p:cNvPr id="1042" name="Picture 18" descr="http://t2.gstatic.com/images?q=tbn:ANd9GcTSCVSPPL8HTSUobpAEuckmYNQZmh2LRhes-WGXECLSh6KHUlU&amp;t=1&amp;usg=__VZ6zJ7OzDC-4bFzZ8ELNz5K4TcU=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92" y="2786058"/>
            <a:ext cx="1524000" cy="1333501"/>
          </a:xfrm>
          <a:prstGeom prst="rect">
            <a:avLst/>
          </a:prstGeom>
          <a:noFill/>
        </p:spPr>
      </p:pic>
      <p:pic>
        <p:nvPicPr>
          <p:cNvPr id="1044" name="Picture 20" descr="http://vallalkozzmost.hu/images/uo_tol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844" y="3643314"/>
            <a:ext cx="2135672" cy="1366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iroda klímája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714348" y="1643050"/>
            <a:ext cx="73581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dirty="0"/>
              <a:t>Klímaérzetet befolyásolja</a:t>
            </a:r>
            <a:r>
              <a:rPr lang="hu-HU" dirty="0" smtClean="0"/>
              <a:t>:</a:t>
            </a:r>
          </a:p>
          <a:p>
            <a:pPr>
              <a:defRPr/>
            </a:pPr>
            <a:endParaRPr lang="hu-HU" dirty="0"/>
          </a:p>
          <a:p>
            <a:pPr marL="355600" indent="-355600">
              <a:buClr>
                <a:schemeClr val="tx1"/>
              </a:buClr>
              <a:buSzPts val="1800"/>
              <a:buFont typeface="Wingdings" pitchFamily="2" charset="2"/>
              <a:buChar char="§"/>
              <a:defRPr/>
            </a:pPr>
            <a:r>
              <a:rPr lang="hu-HU" dirty="0"/>
              <a:t>Hőmérséklet</a:t>
            </a:r>
          </a:p>
          <a:p>
            <a:pPr marL="355600" indent="-355600">
              <a:buClr>
                <a:schemeClr val="tx1"/>
              </a:buClr>
              <a:buSzPts val="1800"/>
              <a:buFont typeface="Wingdings" pitchFamily="2" charset="2"/>
              <a:buChar char="§"/>
              <a:defRPr/>
            </a:pPr>
            <a:r>
              <a:rPr lang="hu-HU" dirty="0"/>
              <a:t>Napsugárzás</a:t>
            </a:r>
          </a:p>
          <a:p>
            <a:pPr marL="355600" indent="-355600">
              <a:buClr>
                <a:schemeClr val="tx1"/>
              </a:buClr>
              <a:buSzPts val="1800"/>
              <a:buFont typeface="Wingdings" pitchFamily="2" charset="2"/>
              <a:buChar char="§"/>
              <a:defRPr/>
            </a:pPr>
            <a:r>
              <a:rPr lang="hu-HU" dirty="0"/>
              <a:t>Levegő páratartalma</a:t>
            </a:r>
          </a:p>
          <a:p>
            <a:pPr marL="355600" indent="-355600">
              <a:buClr>
                <a:schemeClr val="tx1"/>
              </a:buClr>
              <a:buSzPts val="1800"/>
              <a:buFont typeface="Wingdings" pitchFamily="2" charset="2"/>
              <a:buChar char="§"/>
              <a:defRPr/>
            </a:pPr>
            <a:r>
              <a:rPr lang="hu-HU" dirty="0"/>
              <a:t>Légmozgás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9863" y="2149475"/>
            <a:ext cx="5778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4088" y="3878263"/>
            <a:ext cx="7207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5538" y="4525963"/>
            <a:ext cx="865187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4195763" y="3302000"/>
            <a:ext cx="2397125" cy="15779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0500" y="5080000"/>
            <a:ext cx="3349625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5200" y="2490788"/>
            <a:ext cx="2917825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4267200" y="2954338"/>
            <a:ext cx="1671638" cy="203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iroda klímája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Mit lehet tenni?</a:t>
            </a:r>
          </a:p>
          <a:p>
            <a:endParaRPr lang="hu-HU" dirty="0" smtClean="0"/>
          </a:p>
          <a:p>
            <a:r>
              <a:rPr lang="hu-HU" dirty="0" smtClean="0"/>
              <a:t>Rendszeres szellőztetés</a:t>
            </a:r>
          </a:p>
          <a:p>
            <a:r>
              <a:rPr lang="hu-HU" dirty="0" smtClean="0"/>
              <a:t>Klímaberendezés ne menjen 25 fok alatt</a:t>
            </a:r>
          </a:p>
          <a:p>
            <a:r>
              <a:rPr lang="hu-HU" dirty="0" smtClean="0"/>
              <a:t>Növények párásító hatása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Megvilágítás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Természetes és mesterséges megvilágítás</a:t>
            </a:r>
          </a:p>
          <a:p>
            <a:r>
              <a:rPr lang="hu-HU" dirty="0" smtClean="0"/>
              <a:t>Általános és helyi megvilágítás</a:t>
            </a:r>
          </a:p>
          <a:p>
            <a:r>
              <a:rPr lang="hu-HU" dirty="0" smtClean="0"/>
              <a:t>Káprázás elkerülése</a:t>
            </a:r>
          </a:p>
          <a:p>
            <a:endParaRPr lang="hu-HU" b="1" i="1" dirty="0" smtClean="0"/>
          </a:p>
          <a:p>
            <a:pPr>
              <a:buNone/>
            </a:pPr>
            <a:r>
              <a:rPr lang="hu-HU" b="1" i="1" dirty="0" smtClean="0"/>
              <a:t>Mit lehet tenni?</a:t>
            </a:r>
          </a:p>
          <a:p>
            <a:r>
              <a:rPr lang="hu-HU" dirty="0" smtClean="0"/>
              <a:t>Sötétítés</a:t>
            </a:r>
          </a:p>
          <a:p>
            <a:r>
              <a:rPr lang="hu-HU" dirty="0" smtClean="0"/>
              <a:t>Asztal és monitor áthelyezése</a:t>
            </a:r>
          </a:p>
          <a:p>
            <a:r>
              <a:rPr lang="hu-HU" dirty="0" smtClean="0"/>
              <a:t>Energiatakarékos izzók alkalmazása</a:t>
            </a:r>
            <a:endParaRPr lang="hu-HU" dirty="0"/>
          </a:p>
        </p:txBody>
      </p:sp>
      <p:pic>
        <p:nvPicPr>
          <p:cNvPr id="8194" name="Picture 2" descr="http://www.olcsobbat.hu/static/product_images/400x400/10043/10432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2500306"/>
            <a:ext cx="1738298" cy="1738298"/>
          </a:xfrm>
          <a:prstGeom prst="rect">
            <a:avLst/>
          </a:prstGeom>
          <a:noFill/>
        </p:spPr>
      </p:pic>
      <p:pic>
        <p:nvPicPr>
          <p:cNvPr id="8196" name="Picture 4" descr="http://stukko.shop.hu/images/led-e27-60led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5429264"/>
            <a:ext cx="1714512" cy="1285884"/>
          </a:xfrm>
          <a:prstGeom prst="rect">
            <a:avLst/>
          </a:prstGeom>
          <a:noFill/>
        </p:spPr>
      </p:pic>
      <p:pic>
        <p:nvPicPr>
          <p:cNvPr id="8198" name="Picture 6" descr="http://t1.gstatic.com/images?q=tbn:ANd9GcQ-fINu8ICQxOuTlamYSVm6BFHLiyyIZu0NmOb_bbCaWZte140&amp;t=1&amp;usg=__4fCIHTg8UleDFEIdT5zd3UVCUdE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2928934"/>
            <a:ext cx="2286000" cy="179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Zajok</a:t>
            </a:r>
            <a:endParaRPr lang="hu-HU" dirty="0"/>
          </a:p>
        </p:txBody>
      </p:sp>
      <p:sp>
        <p:nvSpPr>
          <p:cNvPr id="4" name="Rectangle 9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57158" y="1214422"/>
            <a:ext cx="4929222" cy="381000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Káros zajok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Hasznos „zajok”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Zenehallgatás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Előírások: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Iroda: 60 dB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Precíziós munka: 70 dB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Összeszerelő munka: 80 dB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214554"/>
            <a:ext cx="34575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Személyes munkatér</a:t>
            </a:r>
            <a:endParaRPr lang="hu-HU" dirty="0"/>
          </a:p>
        </p:txBody>
      </p:sp>
      <p:grpSp>
        <p:nvGrpSpPr>
          <p:cNvPr id="9" name="Csoportba foglalás 8"/>
          <p:cNvGrpSpPr/>
          <p:nvPr/>
        </p:nvGrpSpPr>
        <p:grpSpPr>
          <a:xfrm>
            <a:off x="571472" y="2214554"/>
            <a:ext cx="3978275" cy="3875087"/>
            <a:chOff x="2251075" y="1443038"/>
            <a:chExt cx="3978275" cy="3875087"/>
          </a:xfrm>
        </p:grpSpPr>
        <p:pic>
          <p:nvPicPr>
            <p:cNvPr id="4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05050" y="1443038"/>
              <a:ext cx="3924300" cy="3286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Line 14"/>
            <p:cNvSpPr>
              <a:spLocks noChangeShapeType="1"/>
            </p:cNvSpPr>
            <p:nvPr/>
          </p:nvSpPr>
          <p:spPr bwMode="auto">
            <a:xfrm>
              <a:off x="2251075" y="4022725"/>
              <a:ext cx="792163" cy="792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6" name="Line 15"/>
            <p:cNvSpPr>
              <a:spLocks noChangeShapeType="1"/>
            </p:cNvSpPr>
            <p:nvPr/>
          </p:nvSpPr>
          <p:spPr bwMode="auto">
            <a:xfrm flipV="1">
              <a:off x="3979863" y="4022725"/>
              <a:ext cx="1079500" cy="9350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 rot="2730222">
              <a:off x="1822451" y="4522787"/>
              <a:ext cx="122396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hu-HU"/>
                <a:t>1-1,2 m</a:t>
              </a:r>
            </a:p>
          </p:txBody>
        </p:sp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 rot="18992132">
              <a:off x="4267200" y="4525963"/>
              <a:ext cx="1223963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/>
                <a:t>1-1,8 m</a:t>
              </a:r>
            </a:p>
          </p:txBody>
        </p:sp>
      </p:grpSp>
      <p:sp>
        <p:nvSpPr>
          <p:cNvPr id="10" name="Szövegdoboz 9"/>
          <p:cNvSpPr txBox="1"/>
          <p:nvPr/>
        </p:nvSpPr>
        <p:spPr>
          <a:xfrm>
            <a:off x="4857752" y="2786058"/>
            <a:ext cx="3786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Minimális térigény egy főre:</a:t>
            </a:r>
          </a:p>
          <a:p>
            <a:endParaRPr lang="hu-HU" dirty="0" smtClean="0"/>
          </a:p>
          <a:p>
            <a:pPr>
              <a:tabLst>
                <a:tab pos="2603500" algn="l"/>
              </a:tabLst>
            </a:pPr>
            <a:r>
              <a:rPr lang="hu-HU" dirty="0" smtClean="0"/>
              <a:t>Alapterület: 	8m2</a:t>
            </a:r>
          </a:p>
          <a:p>
            <a:pPr>
              <a:tabLst>
                <a:tab pos="2603500" algn="l"/>
              </a:tabLst>
            </a:pPr>
            <a:r>
              <a:rPr lang="hu-HU" dirty="0" smtClean="0"/>
              <a:t>Belmagasság: 	2,5 m</a:t>
            </a:r>
          </a:p>
          <a:p>
            <a:pPr>
              <a:tabLst>
                <a:tab pos="2603500" algn="l"/>
              </a:tabLst>
            </a:pPr>
            <a:r>
              <a:rPr lang="hu-HU" dirty="0" smtClean="0"/>
              <a:t>Légtér: 	12 m3</a:t>
            </a:r>
          </a:p>
          <a:p>
            <a:pPr>
              <a:tabLst>
                <a:tab pos="2603500" algn="l"/>
              </a:tabLst>
            </a:pPr>
            <a:r>
              <a:rPr lang="hu-HU" dirty="0" smtClean="0"/>
              <a:t>Szabad mozgásterület: 	1,5 m2</a:t>
            </a:r>
          </a:p>
          <a:p>
            <a:pPr>
              <a:tabLst>
                <a:tab pos="2603500" algn="l"/>
              </a:tabLst>
            </a:pPr>
            <a:r>
              <a:rPr lang="hu-HU" dirty="0" smtClean="0"/>
              <a:t>Mozgásterület szélessége: 	1 m</a:t>
            </a:r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Személyes munkatér</a:t>
            </a:r>
            <a:endParaRPr lang="hu-HU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1790700"/>
            <a:ext cx="42481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5707063" y="1573213"/>
            <a:ext cx="2447925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Maximális munkatér</a:t>
            </a:r>
          </a:p>
          <a:p>
            <a:pPr>
              <a:spcBef>
                <a:spcPct val="50000"/>
              </a:spcBef>
            </a:pPr>
            <a:endParaRPr lang="hu-HU"/>
          </a:p>
          <a:p>
            <a:pPr>
              <a:spcBef>
                <a:spcPct val="50000"/>
              </a:spcBef>
            </a:pPr>
            <a:endParaRPr lang="hu-HU"/>
          </a:p>
          <a:p>
            <a:pPr>
              <a:spcBef>
                <a:spcPct val="50000"/>
              </a:spcBef>
            </a:pPr>
            <a:r>
              <a:rPr lang="hu-HU"/>
              <a:t>Normál munkatér</a:t>
            </a: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H="1">
            <a:off x="4122738" y="1790700"/>
            <a:ext cx="1512887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 flipH="1">
            <a:off x="4267200" y="2941638"/>
            <a:ext cx="151288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 flipV="1">
            <a:off x="3259138" y="3662363"/>
            <a:ext cx="1871662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V="1">
            <a:off x="3187700" y="3733800"/>
            <a:ext cx="2663825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 rot="19347065">
            <a:off x="3835400" y="4238625"/>
            <a:ext cx="1296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/>
              <a:t>120 cm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 rot="19347065">
            <a:off x="4267200" y="4598988"/>
            <a:ext cx="1296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/>
              <a:t>150 cm</a:t>
            </a: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1963738" y="4814888"/>
            <a:ext cx="35877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>
            <a:off x="954088" y="4598988"/>
            <a:ext cx="862012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 rot="2629485">
            <a:off x="1411288" y="4933950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/>
              <a:t>30-40 cm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 rot="2629485">
            <a:off x="509588" y="4957763"/>
            <a:ext cx="145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/>
              <a:t>max. 60 cm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4357686" y="5929330"/>
            <a:ext cx="45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800" dirty="0" smtClean="0"/>
              <a:t>Mit hol érdemes elhelyezni?</a:t>
            </a:r>
            <a:endParaRPr lang="hu-H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Íróasztal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214422"/>
            <a:ext cx="4162856" cy="2005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500438"/>
            <a:ext cx="3133720" cy="2947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28098"/>
            <a:ext cx="4000528" cy="1927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71876"/>
            <a:ext cx="2928958" cy="2754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Számítógépes munkahely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500174"/>
            <a:ext cx="3375639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857760"/>
            <a:ext cx="6072190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1571612"/>
            <a:ext cx="2791323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zövegdoboz 6"/>
          <p:cNvSpPr txBox="1"/>
          <p:nvPr/>
        </p:nvSpPr>
        <p:spPr>
          <a:xfrm>
            <a:off x="928662" y="2143116"/>
            <a:ext cx="100013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500" b="1" dirty="0" smtClean="0">
                <a:solidFill>
                  <a:schemeClr val="accent3">
                    <a:lumMod val="75000"/>
                  </a:schemeClr>
                </a:solidFill>
                <a:latin typeface="Wingdings" pitchFamily="2" charset="2"/>
              </a:rPr>
              <a:t>ü</a:t>
            </a:r>
          </a:p>
          <a:p>
            <a:endParaRPr lang="hu-HU" dirty="0" smtClean="0">
              <a:latin typeface="Wingdings" pitchFamily="2" charset="2"/>
            </a:endParaRPr>
          </a:p>
          <a:p>
            <a:endParaRPr lang="hu-HU" dirty="0" smtClean="0">
              <a:latin typeface="Wingdings" pitchFamily="2" charset="2"/>
            </a:endParaRPr>
          </a:p>
          <a:p>
            <a:endParaRPr lang="hu-HU" dirty="0" smtClean="0">
              <a:latin typeface="Wingdings" pitchFamily="2" charset="2"/>
            </a:endParaRPr>
          </a:p>
          <a:p>
            <a:endParaRPr lang="hu-HU" dirty="0" smtClean="0">
              <a:latin typeface="Wingdings" pitchFamily="2" charset="2"/>
            </a:endParaRPr>
          </a:p>
          <a:p>
            <a:endParaRPr lang="hu-HU" dirty="0" smtClean="0">
              <a:latin typeface="Wingdings" pitchFamily="2" charset="2"/>
            </a:endParaRPr>
          </a:p>
          <a:p>
            <a:endParaRPr lang="hu-HU" dirty="0" smtClean="0">
              <a:latin typeface="Wingdings" pitchFamily="2" charset="2"/>
            </a:endParaRPr>
          </a:p>
          <a:p>
            <a:endParaRPr lang="hu-HU" dirty="0" smtClean="0">
              <a:latin typeface="Wingdings" pitchFamily="2" charset="2"/>
            </a:endParaRPr>
          </a:p>
          <a:p>
            <a:r>
              <a:rPr lang="hu-HU" sz="6500" b="1" dirty="0" smtClean="0">
                <a:solidFill>
                  <a:srgbClr val="FF0000"/>
                </a:solidFill>
                <a:latin typeface="Wingdings" pitchFamily="2" charset="2"/>
              </a:rPr>
              <a:t>ű</a:t>
            </a:r>
          </a:p>
          <a:p>
            <a:endParaRPr lang="hu-HU" dirty="0">
              <a:latin typeface="Wingdings" pitchFamily="2" charset="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Helyes üléspozíció kialakítása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57356" y="1500174"/>
            <a:ext cx="6372244" cy="4525963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b="1" dirty="0" smtClean="0"/>
              <a:t>Ülésmagasság és dőlésszög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Általában 30-50 cm között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3-5 fok hátradőlésű ülőlap</a:t>
            </a:r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b="1" dirty="0" smtClean="0"/>
              <a:t>Háttámla magassága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Legfeljebb a lapockáig érjen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Oldalsó mozgáskor ne üssük bele a könyökünket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Támassza meg a derekat</a:t>
            </a:r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b="1" dirty="0" smtClean="0"/>
              <a:t>Karfa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Átlagos magassága 21 cm az ülőlap fölött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Rossz tartásra „ingerelhet”</a:t>
            </a:r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b="1" dirty="0" smtClean="0"/>
              <a:t>Székláb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Láb mozgását ne akadályozza meg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Görgős szék esetén igazodjon a munkahely kialakításához</a:t>
            </a:r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endParaRPr lang="hu-HU" dirty="0" smtClean="0"/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dirty="0" smtClean="0"/>
              <a:t>Ide kapcsolódik továbbá:</a:t>
            </a:r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b="1" dirty="0" smtClean="0"/>
              <a:t>Asztallap magassága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Nem igényli az alkar lógatását vagy emelését</a:t>
            </a:r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endParaRPr lang="hu-HU" dirty="0" smtClean="0"/>
          </a:p>
          <a:p>
            <a:pPr>
              <a:lnSpc>
                <a:spcPct val="91000"/>
              </a:lnSpc>
              <a:buFont typeface="Wingdings" pitchFamily="2" charset="2"/>
              <a:buNone/>
            </a:pPr>
            <a:r>
              <a:rPr lang="hu-HU" b="1" dirty="0" smtClean="0"/>
              <a:t>Billentyűzettartó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Akkor hasznos, ha kevés a számítógépes munka</a:t>
            </a:r>
          </a:p>
          <a:p>
            <a:pPr>
              <a:lnSpc>
                <a:spcPct val="91000"/>
              </a:lnSpc>
            </a:pPr>
            <a:r>
              <a:rPr lang="hu-HU" dirty="0" smtClean="0"/>
              <a:t>Általában rossz pozícióban van elhelyezve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50/1999. (XI. 3.) EüM</a:t>
            </a:r>
            <a:r>
              <a:rPr lang="hu-HU" dirty="0" smtClean="0"/>
              <a:t> rendelet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071538" y="1571612"/>
          <a:ext cx="6715172" cy="4480560"/>
        </p:xfrm>
        <a:graphic>
          <a:graphicData uri="http://schemas.openxmlformats.org/drawingml/2006/table">
            <a:tbl>
              <a:tblPr/>
              <a:tblGrid>
                <a:gridCol w="1522067"/>
                <a:gridCol w="5193105"/>
              </a:tblGrid>
              <a:tr h="33575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b="1" dirty="0">
                          <a:latin typeface="+mn-lt"/>
                          <a:ea typeface="Times New Roman"/>
                        </a:rPr>
                        <a:t>Képernyő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képernyőn megjelenő jelek jól definiáltak és világos formájúak, megfelelő méretűek legyenek, a jelek és a sorok közötti megfelelő térközzel.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képernyőn megjelenő kép legyen stabil, villódzásnak vagy az instabilitás más formájának nem szabad előfordulnia.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fényesség, illetve a jelek és a háttér közötti kontraszt legyen a használó által könnyen állítható és a környezeti feltételekhez könnyen hozzáigazítható.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képernyő a használó igényeinek megfelelően legyen könnyen és szabadon elfordítható, dönthető.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 Biztosítani kell külön monitorpolc vagy állítható asztal használatát.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képernyő legyen mentes olyan tükröződéstől és fényvisszaverődéstől, amely a használónak kényelmetlenséget, látási nehézséget okozhat.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50/1999. (XI. 3.) EüM</a:t>
            </a:r>
            <a:r>
              <a:rPr lang="hu-HU" dirty="0" smtClean="0"/>
              <a:t> rendelet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1071538" y="1500174"/>
          <a:ext cx="6817791" cy="4800600"/>
        </p:xfrm>
        <a:graphic>
          <a:graphicData uri="http://schemas.openxmlformats.org/drawingml/2006/table">
            <a:tbl>
              <a:tblPr/>
              <a:tblGrid>
                <a:gridCol w="1545326"/>
                <a:gridCol w="5272465"/>
              </a:tblGrid>
              <a:tr h="4064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b="1" dirty="0">
                          <a:latin typeface="+mn-lt"/>
                          <a:ea typeface="Times New Roman"/>
                        </a:rPr>
                        <a:t>Billentyűzet</a:t>
                      </a: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 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billentyűzet legyen dönthető és a monitortól különálló annak érdekében, hogy a használó kényelmes munkatesttartást vehessen fel, karja és keze ne fáradjon el.</a:t>
                      </a:r>
                    </a:p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billentyűzet előtt legyen elég hely ahhoz, hogy a számítógép-kezelő kezét és csuklóját megtámaszthassa.</a:t>
                      </a:r>
                    </a:p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billentyűzet felszíne legyen fénytelen, a fényvisszaverődés elkerülése érdekében.</a:t>
                      </a:r>
                    </a:p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billentyűkön lévő jelek egymástól könnyen megkülönböztethetőek és a munkahelyzetből jól olvashatóak legyenek.</a:t>
                      </a:r>
                    </a:p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+mn-lt"/>
                          <a:ea typeface="Times New Roman"/>
                        </a:rPr>
                        <a:t>Munkaasztal vagy munkafelület</a:t>
                      </a:r>
                    </a:p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munkaasztal vagy munkafelület legyen olyan nem fényvisszaverő felületű és nagyságú, hogy biztosítsa a monitor, a billentyűzet, az iratok és a csatlakozó eszközök rugalmas elrendezését.</a:t>
                      </a:r>
                    </a:p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laptartó legyen állítható, és a használó számára kényelmes olvashatóságot biztosító helyzetben rögzíthető.</a:t>
                      </a: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50/1999. (XI. 3.) EüM</a:t>
            </a:r>
            <a:r>
              <a:rPr lang="hu-HU" dirty="0" smtClean="0"/>
              <a:t> rendelet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1000100" y="2000240"/>
          <a:ext cx="7286676" cy="3291840"/>
        </p:xfrm>
        <a:graphic>
          <a:graphicData uri="http://schemas.openxmlformats.org/drawingml/2006/table">
            <a:tbl>
              <a:tblPr/>
              <a:tblGrid>
                <a:gridCol w="1857388"/>
                <a:gridCol w="5429288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+mn-lt"/>
                          <a:ea typeface="Times New Roman"/>
                        </a:rPr>
                        <a:t>Munkaszék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i="1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6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A munkaszék legyen stabil, továbbá biztosítsa a használó könnyű, szabad mozgását és kényelmes testhelyzetét.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i="1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6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A szék magassága legyen könnyen állítható.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6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A szék támlája legyen magasságában állítható és dönthető.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  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Igény esetén lábtámaszt vagy saroktámaszt, illetve kartámaszt kell biztosítani.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+mn-lt"/>
                          <a:ea typeface="Times New Roman"/>
                        </a:rPr>
                        <a:t>Térkövetelmények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+mn-lt"/>
                          <a:ea typeface="Times New Roman"/>
                        </a:rPr>
                        <a:t>A munkahelyet úgy kell megtervezni és méretezni, hogy a használónak legyen elegendő tere testhelyzete és mozgásai változtatásához.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50/1999. (XI. 3.) EüM</a:t>
            </a:r>
            <a:r>
              <a:rPr lang="hu-HU" dirty="0" smtClean="0"/>
              <a:t> rendelet</a:t>
            </a:r>
            <a:endParaRPr lang="hu-HU" dirty="0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/>
        </p:nvGraphicFramePr>
        <p:xfrm>
          <a:off x="357158" y="1643050"/>
          <a:ext cx="8429684" cy="4160520"/>
        </p:xfrm>
        <a:graphic>
          <a:graphicData uri="http://schemas.openxmlformats.org/drawingml/2006/table">
            <a:tbl>
              <a:tblPr/>
              <a:tblGrid>
                <a:gridCol w="1910679"/>
                <a:gridCol w="6519005"/>
              </a:tblGrid>
              <a:tr h="21515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b="1" dirty="0">
                          <a:latin typeface="+mn-lt"/>
                          <a:ea typeface="Times New Roman"/>
                        </a:rPr>
                        <a:t>Megvilágítás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latin typeface="+mn-lt"/>
                          <a:ea typeface="Times New Roman"/>
                        </a:rPr>
                        <a:t>- Az általános, illetve helyi világítás (munkalámpa) biztosítson kielégítő megvilágítást és megfelelő kontrasztot a képernyő és a háttérkörnyezet között, tekintetbe véve a munka jellegét és a használó látási követelményeit.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képernyőre és más munkaeszközökre vetődő, zavaró tükröződést és fényvisszaverődést oly módon kell megelőzni, hogy a képernyős munkahely telepítésekor a munkaterem és a munkahely megtervezését összehangolják a mesterséges fényforrások elhelyezésével és műszaki jellemzőivel.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4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b="1" dirty="0">
                          <a:latin typeface="+mn-lt"/>
                          <a:ea typeface="Times New Roman"/>
                        </a:rPr>
                        <a:t>Tükröződés és fényvisszaverődés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 képernyős munkahelyeket úgy kell megtervezni, hogy a fényforrások (ablakok és más nyílások, átlátszó vagy áttetsző falak), világosra festett berendezési tárgyak vagy falak ne okozzanak közvetlen fényvisszaverődést, és amennyire csak lehetséges, ne idézzenek elő tükröződést a képernyőn.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4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4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400" dirty="0">
                          <a:latin typeface="+mn-lt"/>
                          <a:ea typeface="Times New Roman"/>
                        </a:rPr>
                        <a:t>Az ablakokat igazítható takaróeszközök megfelelő rendszerével kell ellátni, hogy a képernyős munkahelyre eső nappali megvilágítást csökkenteni lehessen.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50/1999. (XI. 3.) EüM</a:t>
            </a:r>
            <a:r>
              <a:rPr lang="hu-HU" dirty="0" smtClean="0"/>
              <a:t> rendelet</a:t>
            </a:r>
            <a:endParaRPr lang="hu-HU" dirty="0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/>
        </p:nvGraphicFramePr>
        <p:xfrm>
          <a:off x="642910" y="1645920"/>
          <a:ext cx="8072494" cy="4389120"/>
        </p:xfrm>
        <a:graphic>
          <a:graphicData uri="http://schemas.openxmlformats.org/drawingml/2006/table">
            <a:tbl>
              <a:tblPr/>
              <a:tblGrid>
                <a:gridCol w="1829719"/>
                <a:gridCol w="624277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+mn-lt"/>
                          <a:ea typeface="Times New Roman"/>
                        </a:rPr>
                        <a:t>Zaj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latin typeface="+mn-lt"/>
                          <a:ea typeface="Times New Roman"/>
                        </a:rPr>
                        <a:t>A munkahelyhez tartozó berendezések okozta zajt figyelembe kell venni a munkahely berendezésekor, különös tekintettel arra, hogy ne zavarja a figyelmet és a beszédmegértést.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latin typeface="+mn-lt"/>
                          <a:ea typeface="Times New Roman"/>
                        </a:rPr>
                        <a:t>Klíma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600" dirty="0" smtClean="0">
                          <a:latin typeface="+mn-lt"/>
                          <a:ea typeface="Times New Roman"/>
                        </a:rPr>
                        <a:t>A 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munkahelyhez tartozó berendezések nem fejleszthetnek olyan mennyiségű hőt, hogy az a munkavállalónak </a:t>
                      </a:r>
                      <a:r>
                        <a:rPr lang="hu-HU" sz="1600" dirty="0" err="1">
                          <a:latin typeface="+mn-lt"/>
                          <a:ea typeface="Times New Roman"/>
                        </a:rPr>
                        <a:t>diszkomfort-érzést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 okozzon.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6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A használó legyen védve a sugárzó és áramló hőhatásoktól és az asztal alatt hőt termelő berendezésektől.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i="1" dirty="0">
                          <a:latin typeface="+mn-lt"/>
                          <a:ea typeface="Times New Roman"/>
                        </a:rPr>
                        <a:t>- </a:t>
                      </a:r>
                      <a:r>
                        <a:rPr lang="hu-HU" sz="1600" i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A páratartalmat megfelelő szinten kell biztosítani és tartani.</a:t>
                      </a:r>
                    </a:p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latin typeface="+mn-lt"/>
                          <a:ea typeface="Times New Roman"/>
                        </a:rPr>
                        <a:t>Sugárzás</a:t>
                      </a:r>
                      <a:r>
                        <a:rPr lang="hu-HU" sz="1600" dirty="0" smtClean="0">
                          <a:latin typeface="+mn-lt"/>
                          <a:ea typeface="Times New Roman"/>
                        </a:rPr>
                        <a:t>: Minden </a:t>
                      </a:r>
                      <a:r>
                        <a:rPr lang="hu-HU" sz="1600" dirty="0">
                          <a:latin typeface="+mn-lt"/>
                          <a:ea typeface="Times New Roman"/>
                        </a:rPr>
                        <a:t>sugárzást a látható fénysugárzás kivételével, a használó egészsége és biztonsága szempontjából elhanyagolható szintre kell korlátozni.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Papírhasználat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800" dirty="0" smtClean="0"/>
              <a:t>Tudta, hogy 1 tonna papírhulladék 6 szál 20 méter magas fa anyagával egyenértékű?</a:t>
            </a:r>
          </a:p>
          <a:p>
            <a:r>
              <a:rPr lang="hu-HU" sz="1800" dirty="0" smtClean="0"/>
              <a:t>Tudta, hogy az elektronikus levelezés a vártakkal ellentétben 40 %-kal növelte  a papírfelhasználást?</a:t>
            </a:r>
          </a:p>
          <a:p>
            <a:r>
              <a:rPr lang="hu-HU" sz="1800" dirty="0" smtClean="0"/>
              <a:t>Tudta, hogy minden tonna újrahasznált papírral, 17 fát mentünk meg?</a:t>
            </a:r>
          </a:p>
          <a:p>
            <a:r>
              <a:rPr lang="hu-HU" sz="1800" dirty="0" smtClean="0"/>
              <a:t>Tudta, hogy minden tonna újrahasznált papírral, megtakarítunk 4100 kW elektromos energiát?</a:t>
            </a:r>
          </a:p>
          <a:p>
            <a:r>
              <a:rPr lang="hu-HU" sz="1800" dirty="0" smtClean="0"/>
              <a:t>Tudta, hogy minden tonna újrahasznált papírral 26500 litervizet takarítunk meg?</a:t>
            </a:r>
          </a:p>
          <a:p>
            <a:endParaRPr lang="hu-HU" sz="1800" dirty="0" smtClean="0"/>
          </a:p>
          <a:p>
            <a:r>
              <a:rPr lang="hu-HU" sz="1800" dirty="0" smtClean="0"/>
              <a:t>Egyik legtipikusabb pazarlási forrás!</a:t>
            </a:r>
          </a:p>
          <a:p>
            <a:r>
              <a:rPr lang="hu-HU" sz="1800" dirty="0" smtClean="0"/>
              <a:t>Lehetőségek: nem-nyomtatás, kétoldalas nyomtatás, elektronikus megoldások…</a:t>
            </a:r>
          </a:p>
          <a:p>
            <a:endParaRPr lang="hu-HU" sz="1800" dirty="0" smtClean="0"/>
          </a:p>
          <a:p>
            <a:r>
              <a:rPr lang="hu-HU" sz="1800" dirty="0" smtClean="0"/>
              <a:t>Egyéb ötletek?</a:t>
            </a:r>
            <a:endParaRPr lang="hu-HU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Irodaszerek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Sok kicsi sokra megy!</a:t>
            </a:r>
          </a:p>
          <a:p>
            <a:r>
              <a:rPr lang="hu-HU" dirty="0" smtClean="0"/>
              <a:t>Tollak, ragasztók, kihúzók stb.</a:t>
            </a:r>
          </a:p>
          <a:p>
            <a:endParaRPr lang="hu-HU" dirty="0" smtClean="0"/>
          </a:p>
          <a:p>
            <a:r>
              <a:rPr lang="hu-HU" dirty="0" smtClean="0"/>
              <a:t>Használjunk újratölthetőt!</a:t>
            </a:r>
          </a:p>
          <a:p>
            <a:r>
              <a:rPr lang="hu-HU" dirty="0" smtClean="0"/>
              <a:t>Tartsunk leltárt és gyűjtést!</a:t>
            </a:r>
          </a:p>
          <a:p>
            <a:r>
              <a:rPr lang="hu-HU" dirty="0" smtClean="0"/>
              <a:t>Megfelelő irodaszert a megfelelő célra!</a:t>
            </a:r>
          </a:p>
          <a:p>
            <a:endParaRPr lang="hu-HU" dirty="0" smtClean="0"/>
          </a:p>
          <a:p>
            <a:r>
              <a:rPr lang="hu-HU" dirty="0" smtClean="0"/>
              <a:t>Ötletek?</a:t>
            </a:r>
            <a:endParaRPr lang="hu-H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Környezetbarát termékjelek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Keressük a jeleket!</a:t>
            </a:r>
          </a:p>
          <a:p>
            <a:r>
              <a:rPr lang="hu-HU" dirty="0" smtClean="0"/>
              <a:t>Vigyázat! Nem minden jel környezetbarát jel!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17145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221088"/>
            <a:ext cx="14001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140968"/>
            <a:ext cx="17049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5157192"/>
            <a:ext cx="7905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5157192"/>
            <a:ext cx="9525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3068960"/>
            <a:ext cx="7810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http://t1.gstatic.com/images?q=tbn:ANd9GcRHhzUCTyNDdcK7maMsBO_sJBchCPX_qOOQS3J-rWY8q1WDn2g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2852936"/>
            <a:ext cx="1512168" cy="12377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Egyszerű ötletek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Asztalok elhelyezése</a:t>
            </a:r>
          </a:p>
          <a:p>
            <a:r>
              <a:rPr lang="hu-HU" dirty="0" smtClean="0"/>
              <a:t>Függönyök használata</a:t>
            </a:r>
          </a:p>
          <a:p>
            <a:r>
              <a:rPr lang="hu-HU" dirty="0" smtClean="0"/>
              <a:t>Növények elhelyezése</a:t>
            </a:r>
          </a:p>
          <a:p>
            <a:r>
              <a:rPr lang="hu-HU" dirty="0" smtClean="0"/>
              <a:t>Tartóhelyek kialakítása</a:t>
            </a:r>
          </a:p>
          <a:p>
            <a:endParaRPr lang="hu-HU" dirty="0" smtClean="0"/>
          </a:p>
          <a:p>
            <a:r>
              <a:rPr lang="hu-HU" dirty="0" smtClean="0"/>
              <a:t>Saját ötletek?</a:t>
            </a:r>
            <a:endParaRPr lang="hu-H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</p:spPr>
        <p:txBody>
          <a:bodyPr/>
          <a:lstStyle/>
          <a:p>
            <a:r>
              <a:rPr lang="hu-HU" dirty="0" smtClean="0"/>
              <a:t>Környezetbarát Iroda Program</a:t>
            </a:r>
            <a:endParaRPr lang="hu-HU" dirty="0"/>
          </a:p>
        </p:txBody>
      </p:sp>
      <p:pic>
        <p:nvPicPr>
          <p:cNvPr id="1026" name="Picture 2" descr="logopar_szloge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131" y="4482132"/>
            <a:ext cx="1938338" cy="631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7" name="Picture 3" descr="infobl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509120"/>
            <a:ext cx="2073275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8" name="Picture 4" descr="clip_image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1544" y="4504357"/>
            <a:ext cx="2474912" cy="547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9" name="Picture 5" descr="kulcs_sz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8856" y="3175620"/>
            <a:ext cx="361950" cy="1028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2" descr="C:\Users\Dr. Berényi László\Desktop\Szechenyi_terv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260648"/>
            <a:ext cx="2162646" cy="67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C:\Users\Dr. Berényi László\Desktop\NFÜ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260648"/>
            <a:ext cx="2111603" cy="68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extBoxFont"/>
  <p:tag name="FONTSETCLASSNAME" val="FontSet1"/>
  <p:tag name="COLORS" val="-2;-2;-2;-2;-2;-2"/>
  <p:tag name="COLORSETCLASSNAME" val="ColorSet1"/>
  <p:tag name="MLI" val="1"/>
  <p:tag name="SHAPESETGROUPCLASSNAME" val="ShapeSetGroup1"/>
  <p:tag name="SHAPESETCLASSNAME" val="TitleText"/>
  <p:tag name="COLORSETGROUPCLASSNAME" val="ColorSetGroup1"/>
  <p:tag name="FONTSETGROUPCLASSNAME" val="FontSetGroup1"/>
  <p:tag name="SHAPECLASSNAME" val="TextBox"/>
  <p:tag name="SHAPECLASSPROTECTIONTYPE" val="0"/>
</p:tagLst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709</Words>
  <Application>Microsoft Office PowerPoint</Application>
  <PresentationFormat>Diavetítés a képernyőre (4:3 oldalarány)</PresentationFormat>
  <Paragraphs>193</Paragraphs>
  <Slides>26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27" baseType="lpstr">
      <vt:lpstr>Office-téma</vt:lpstr>
      <vt:lpstr>Környezetbarát Iroda Program  Általános képzés</vt:lpstr>
      <vt:lpstr>A „KULCS”projektről</vt:lpstr>
      <vt:lpstr>Környezetbarát Iroda Program céljai</vt:lpstr>
      <vt:lpstr>Környezetbarát Iroda Program elemei</vt:lpstr>
      <vt:lpstr>Környezetbarát Iroda értékelés</vt:lpstr>
      <vt:lpstr>A környezetbarát iroda…</vt:lpstr>
      <vt:lpstr>A környezetbarát iroda…</vt:lpstr>
      <vt:lpstr>Az iroda klímája</vt:lpstr>
      <vt:lpstr>Az iroda klímája</vt:lpstr>
      <vt:lpstr>Megvilágítás</vt:lpstr>
      <vt:lpstr>Zajok</vt:lpstr>
      <vt:lpstr>Személyes munkatér</vt:lpstr>
      <vt:lpstr>Személyes munkatér</vt:lpstr>
      <vt:lpstr>Íróasztal</vt:lpstr>
      <vt:lpstr>Számítógépes munkahely</vt:lpstr>
      <vt:lpstr>Helyes üléspozíció kialakítása</vt:lpstr>
      <vt:lpstr>50/1999. (XI. 3.) EüM rendelet</vt:lpstr>
      <vt:lpstr>50/1999. (XI. 3.) EüM rendelet</vt:lpstr>
      <vt:lpstr>50/1999. (XI. 3.) EüM rendelet</vt:lpstr>
      <vt:lpstr>50/1999. (XI. 3.) EüM rendelet</vt:lpstr>
      <vt:lpstr>50/1999. (XI. 3.) EüM rendelet</vt:lpstr>
      <vt:lpstr>Papírhasználat</vt:lpstr>
      <vt:lpstr>Irodaszerek</vt:lpstr>
      <vt:lpstr>Környezetbarát termékjelek</vt:lpstr>
      <vt:lpstr>Egyszerű ötletek</vt:lpstr>
      <vt:lpstr>Környezetbarát Iroda Program</vt:lpstr>
    </vt:vector>
  </TitlesOfParts>
  <Company>My heart will go on...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Környezetbarát Iroda Program Alapképzés</dc:title>
  <dc:creator>Dr Berényi László</dc:creator>
  <cp:lastModifiedBy>Dr. Berényi László</cp:lastModifiedBy>
  <cp:revision>29</cp:revision>
  <dcterms:created xsi:type="dcterms:W3CDTF">2010-08-29T17:45:37Z</dcterms:created>
  <dcterms:modified xsi:type="dcterms:W3CDTF">2012-05-29T18:10:48Z</dcterms:modified>
</cp:coreProperties>
</file>